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Lst>
  <p:notesMasterIdLst>
    <p:notesMasterId r:id="rId28"/>
  </p:notesMasterIdLst>
  <p:sldIdLst>
    <p:sldId id="256" r:id="rId2"/>
    <p:sldId id="257" r:id="rId3"/>
    <p:sldId id="333" r:id="rId4"/>
    <p:sldId id="322" r:id="rId5"/>
    <p:sldId id="321" r:id="rId6"/>
    <p:sldId id="318" r:id="rId7"/>
    <p:sldId id="311" r:id="rId8"/>
    <p:sldId id="312" r:id="rId9"/>
    <p:sldId id="319" r:id="rId10"/>
    <p:sldId id="314" r:id="rId11"/>
    <p:sldId id="320" r:id="rId12"/>
    <p:sldId id="316" r:id="rId13"/>
    <p:sldId id="334" r:id="rId14"/>
    <p:sldId id="323" r:id="rId15"/>
    <p:sldId id="325" r:id="rId16"/>
    <p:sldId id="326" r:id="rId17"/>
    <p:sldId id="335" r:id="rId18"/>
    <p:sldId id="338" r:id="rId19"/>
    <p:sldId id="327" r:id="rId20"/>
    <p:sldId id="328" r:id="rId21"/>
    <p:sldId id="339" r:id="rId22"/>
    <p:sldId id="336" r:id="rId23"/>
    <p:sldId id="337" r:id="rId24"/>
    <p:sldId id="340" r:id="rId25"/>
    <p:sldId id="261" r:id="rId26"/>
    <p:sldId id="317"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UrbQuw8H/lVxPrAviZR4+A==" hashData="EfIaqYuYD9wmpj9DgQXIw9akvLXT0O22X5XmYAS2iElQbLGWr0NSlMZf869y5LPGnMxSsbPUkBCGgDlpc8RjD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4A6441-88F5-4C79-AC7F-43C9823B3D06}">
  <a:tblStyle styleId="{7C4A6441-88F5-4C79-AC7F-43C9823B3D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0"/>
    <p:restoredTop sz="93455"/>
  </p:normalViewPr>
  <p:slideViewPr>
    <p:cSldViewPr snapToGrid="0" snapToObjects="1">
      <p:cViewPr varScale="1">
        <p:scale>
          <a:sx n="141" d="100"/>
          <a:sy n="141" d="100"/>
        </p:scale>
        <p:origin x="3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14ab38a4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14ab38a4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Know your limits and have a plan of how you will address situations that challenge you to go beyond your limits</a:t>
            </a:r>
          </a:p>
          <a:p>
            <a:r>
              <a:rPr lang="en-US" dirty="0"/>
              <a:t>IT’S OKAY TO SAY NO, IT’S OKAY TO SAY NO, IT’S OKAY TO SAY NO</a:t>
            </a:r>
          </a:p>
        </p:txBody>
      </p:sp>
    </p:spTree>
    <p:extLst>
      <p:ext uri="{BB962C8B-B14F-4D97-AF65-F5344CB8AC3E}">
        <p14:creationId xmlns:p14="http://schemas.microsoft.com/office/powerpoint/2010/main" val="2638091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CA" dirty="0"/>
              <a:t>In your public safety role your most important priority should be for the safety and wellbeing of yourself.</a:t>
            </a:r>
          </a:p>
          <a:p>
            <a:pPr marL="171450" lvl="0" indent="-171450" algn="l" rtl="0">
              <a:spcBef>
                <a:spcPts val="0"/>
              </a:spcBef>
              <a:spcAft>
                <a:spcPts val="0"/>
              </a:spcAft>
            </a:pPr>
            <a:r>
              <a:rPr lang="en-CA" dirty="0"/>
              <a:t> If your health becomes compromised than your ability to contribute significantly declines.</a:t>
            </a:r>
            <a:endParaRPr dirty="0"/>
          </a:p>
        </p:txBody>
      </p:sp>
    </p:spTree>
    <p:extLst>
      <p:ext uri="{BB962C8B-B14F-4D97-AF65-F5344CB8AC3E}">
        <p14:creationId xmlns:p14="http://schemas.microsoft.com/office/powerpoint/2010/main" val="84888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family of PSP are not present speak to how PSP can communicate to their family members about how to best support them during this time.</a:t>
            </a:r>
          </a:p>
          <a:p>
            <a:r>
              <a:rPr lang="en-US" dirty="0"/>
              <a:t>i.e., ”It would help me if you could encourage me to get rest, eat well, maintain physical activity, and reach out to my social supports. Things that I need help with right now are: finances, domestic chores, shopping for groceries. Ask me to reflect on what meaning I got out of my experiences.”</a:t>
            </a:r>
          </a:p>
        </p:txBody>
      </p:sp>
    </p:spTree>
    <p:extLst>
      <p:ext uri="{BB962C8B-B14F-4D97-AF65-F5344CB8AC3E}">
        <p14:creationId xmlns:p14="http://schemas.microsoft.com/office/powerpoint/2010/main" val="198477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any indication that some level of functioning has become impaired, then a referral is warranted.</a:t>
            </a:r>
          </a:p>
        </p:txBody>
      </p:sp>
    </p:spTree>
    <p:extLst>
      <p:ext uri="{BB962C8B-B14F-4D97-AF65-F5344CB8AC3E}">
        <p14:creationId xmlns:p14="http://schemas.microsoft.com/office/powerpoint/2010/main" val="374734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some people if they are able to learn something new about themselves and how they cope with stress this can result in an outcome of improved functioning. What we call “Posttraumatic Growth”</a:t>
            </a:r>
          </a:p>
        </p:txBody>
      </p:sp>
    </p:spTree>
    <p:extLst>
      <p:ext uri="{BB962C8B-B14F-4D97-AF65-F5344CB8AC3E}">
        <p14:creationId xmlns:p14="http://schemas.microsoft.com/office/powerpoint/2010/main" val="335096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Look for changes from their usual norm</a:t>
            </a:r>
          </a:p>
          <a:p>
            <a:r>
              <a:rPr lang="en-US" dirty="0"/>
              <a:t>It’s important to be aware that not all children will respond the same and to not compare how your child is coping with how other children are coping</a:t>
            </a:r>
          </a:p>
        </p:txBody>
      </p:sp>
    </p:spTree>
    <p:extLst>
      <p:ext uri="{BB962C8B-B14F-4D97-AF65-F5344CB8AC3E}">
        <p14:creationId xmlns:p14="http://schemas.microsoft.com/office/powerpoint/2010/main" val="170386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Look for changes from their usual norm</a:t>
            </a:r>
          </a:p>
          <a:p>
            <a:r>
              <a:rPr lang="en-US" dirty="0"/>
              <a:t>It’s important to be aware that not all children will respond the same and to not compare how your child is coping with how other children are coping</a:t>
            </a:r>
          </a:p>
        </p:txBody>
      </p:sp>
    </p:spTree>
    <p:extLst>
      <p:ext uri="{BB962C8B-B14F-4D97-AF65-F5344CB8AC3E}">
        <p14:creationId xmlns:p14="http://schemas.microsoft.com/office/powerpoint/2010/main" val="3640114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Sticking to the facts</a:t>
            </a:r>
          </a:p>
          <a:p>
            <a:r>
              <a:rPr lang="en-US" dirty="0"/>
              <a:t>Be open and transparent</a:t>
            </a:r>
          </a:p>
          <a:p>
            <a:r>
              <a:rPr lang="en-US" dirty="0"/>
              <a:t>Provide realistic and practical expectations</a:t>
            </a:r>
          </a:p>
          <a:p>
            <a:r>
              <a:rPr lang="en-US" dirty="0"/>
              <a:t>Be a role model by leading as an example of how to effectively cope and manage stress in general</a:t>
            </a:r>
          </a:p>
        </p:txBody>
      </p:sp>
    </p:spTree>
    <p:extLst>
      <p:ext uri="{BB962C8B-B14F-4D97-AF65-F5344CB8AC3E}">
        <p14:creationId xmlns:p14="http://schemas.microsoft.com/office/powerpoint/2010/main" val="167714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Sticking to the facts</a:t>
            </a:r>
          </a:p>
          <a:p>
            <a:r>
              <a:rPr lang="en-US" dirty="0"/>
              <a:t>Be open and transparent</a:t>
            </a:r>
          </a:p>
          <a:p>
            <a:r>
              <a:rPr lang="en-US" dirty="0"/>
              <a:t>Provide realistic and practical </a:t>
            </a:r>
            <a:r>
              <a:rPr lang="en-US" dirty="0" err="1"/>
              <a:t>expectrations</a:t>
            </a:r>
            <a:endParaRPr lang="en-US" dirty="0"/>
          </a:p>
          <a:p>
            <a:r>
              <a:rPr lang="en-US" dirty="0"/>
              <a:t>Be a role model by leading as an example of how to effectively cope and manage your own stress</a:t>
            </a:r>
          </a:p>
        </p:txBody>
      </p:sp>
    </p:spTree>
    <p:extLst>
      <p:ext uri="{BB962C8B-B14F-4D97-AF65-F5344CB8AC3E}">
        <p14:creationId xmlns:p14="http://schemas.microsoft.com/office/powerpoint/2010/main" val="2690435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Everyone will react differently to the stress of being quarantined and understand that this can have affects that range from mild for some to more severe for others.</a:t>
            </a:r>
          </a:p>
        </p:txBody>
      </p:sp>
    </p:spTree>
    <p:extLst>
      <p:ext uri="{BB962C8B-B14F-4D97-AF65-F5344CB8AC3E}">
        <p14:creationId xmlns:p14="http://schemas.microsoft.com/office/powerpoint/2010/main" val="175371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Everyone will react differently to the stress of being quarantined and understand that this can have affects that range from mild for some to more severe for others.</a:t>
            </a:r>
          </a:p>
        </p:txBody>
      </p:sp>
    </p:spTree>
    <p:extLst>
      <p:ext uri="{BB962C8B-B14F-4D97-AF65-F5344CB8AC3E}">
        <p14:creationId xmlns:p14="http://schemas.microsoft.com/office/powerpoint/2010/main" val="2781565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bd56c9061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bd56c9061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Like any disaster or large-scale incident responding can be just as rewarding as it is challenging.</a:t>
            </a:r>
          </a:p>
          <a:p>
            <a:r>
              <a:rPr lang="en-US" dirty="0"/>
              <a:t>It is only normal for some people to experience fear and anxiety during this unprecedented time as there is a lot of uncertainty and unknowns surrounding the circumstances of the future. Fear and anxiety are really signs of intelligence that allow us to prepare for the uncertainty however, we need to be mindful that when the fear and anxiety become overwhelming and intrusive that is when we need to seek support.</a:t>
            </a:r>
          </a:p>
          <a:p>
            <a:r>
              <a:rPr lang="en-US" dirty="0"/>
              <a:t>Knowing what to do to effectively manage your stress before it becomes overwhelming is key</a:t>
            </a:r>
          </a:p>
          <a:p>
            <a:r>
              <a:rPr lang="en-US" dirty="0"/>
              <a:t>We will go over things you can try before, during , and after responding in your public safety role that will help mitigate the potential of this crisis becoming overwhelming for you.</a:t>
            </a:r>
          </a:p>
        </p:txBody>
      </p:sp>
    </p:spTree>
    <p:extLst>
      <p:ext uri="{BB962C8B-B14F-4D97-AF65-F5344CB8AC3E}">
        <p14:creationId xmlns:p14="http://schemas.microsoft.com/office/powerpoint/2010/main" val="133535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People who don’t experience the trauma first-hand are still at risk of becoming impacted by it</a:t>
            </a:r>
          </a:p>
          <a:p>
            <a:r>
              <a:rPr lang="en-US" dirty="0"/>
              <a:t>Avoid sharing gruesome and disturbing details with other people that weren’t originally privy to those details in the first place</a:t>
            </a:r>
          </a:p>
          <a:p>
            <a:r>
              <a:rPr lang="en-US" dirty="0"/>
              <a:t>Remember that stress has many different ways it can show up it can affect our bodies, produce strong feelings, affect our thinking, and change our normal activities.</a:t>
            </a:r>
          </a:p>
          <a:p>
            <a:r>
              <a:rPr lang="en-US" dirty="0"/>
              <a:t>Everyone recovers at their own speed and allow yourself and your family to “be okay with not being okay”</a:t>
            </a:r>
          </a:p>
          <a:p>
            <a:r>
              <a:rPr lang="en-US" dirty="0"/>
              <a:t>Have an inventory of things that have worked for you in the past to effectively manage your stress and help you stay regular</a:t>
            </a:r>
          </a:p>
          <a:p>
            <a:r>
              <a:rPr lang="en-US" dirty="0"/>
              <a:t>Avoid news cycling and getting absorbed on social media, instead limit your news intake to just two times a day choosing credible sources and then indulge in sources of information that you enjoy or find uplifting such as motivational speeches, interesting blogs/pod casts, or listening to your favorite playlists, or read a book. </a:t>
            </a:r>
          </a:p>
          <a:p>
            <a:r>
              <a:rPr lang="en-US" dirty="0"/>
              <a:t>When you find that you can no longer handle the load on your own know that there are supports available </a:t>
            </a:r>
          </a:p>
        </p:txBody>
      </p:sp>
    </p:spTree>
    <p:extLst>
      <p:ext uri="{BB962C8B-B14F-4D97-AF65-F5344CB8AC3E}">
        <p14:creationId xmlns:p14="http://schemas.microsoft.com/office/powerpoint/2010/main" val="1176126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Having all your ducks inline means there’s one less thing to worry about and will help you be prepared and be ready for the task at hand</a:t>
            </a:r>
          </a:p>
          <a:p>
            <a:r>
              <a:rPr lang="en-US" dirty="0"/>
              <a:t>When more comes your way you will be in a better position to handle the situation appropriately and effectively </a:t>
            </a:r>
          </a:p>
        </p:txBody>
      </p:sp>
    </p:spTree>
    <p:extLst>
      <p:ext uri="{BB962C8B-B14F-4D97-AF65-F5344CB8AC3E}">
        <p14:creationId xmlns:p14="http://schemas.microsoft.com/office/powerpoint/2010/main" val="53129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CA" dirty="0"/>
              <a:t>When responding to incidents in your public safety role during the COVID-19 crisis it is important to be mindful of your own stress levels, identifying what the potential triggers may be and having a plan for managing that impact.</a:t>
            </a:r>
          </a:p>
          <a:p>
            <a:pPr marL="171450" lvl="0" indent="-171450" algn="l" rtl="0">
              <a:spcBef>
                <a:spcPts val="0"/>
              </a:spcBef>
              <a:spcAft>
                <a:spcPts val="0"/>
              </a:spcAft>
            </a:pPr>
            <a:r>
              <a:rPr lang="en-CA" dirty="0"/>
              <a:t>Using a buddy system, taking frequent breaks, and finding appropriate ways to de-stress during your deployment will also help keep a cap on things.</a:t>
            </a:r>
          </a:p>
          <a:p>
            <a:pPr marL="171450" lvl="0" indent="-171450" algn="l" rtl="0">
              <a:spcBef>
                <a:spcPts val="0"/>
              </a:spcBef>
              <a:spcAft>
                <a:spcPts val="0"/>
              </a:spcAft>
            </a:pPr>
            <a:r>
              <a:rPr lang="en-CA" dirty="0"/>
              <a:t>The best things you can do to ward off stress are to get plenty of physical activity, eat well, and stick to a regular sleep routine, remember that after your shift it is advised to alternate between 22 minutes of physical activity and rest periods before going to bed. This will help flush out stress chemicals that will prevent a restful sleep.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7857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CA" dirty="0"/>
              <a:t>Stress can sneak up on us if we are not mindful of our own state of wellness.</a:t>
            </a:r>
          </a:p>
          <a:p>
            <a:pPr marL="171450" lvl="0" indent="-171450" algn="l" rtl="0">
              <a:spcBef>
                <a:spcPts val="0"/>
              </a:spcBef>
              <a:spcAft>
                <a:spcPts val="0"/>
              </a:spcAft>
            </a:pPr>
            <a:r>
              <a:rPr lang="en-CA" dirty="0"/>
              <a:t>This cumulation of stress can lead to negative effects we call “Burn-Out” and is very common after incidents that involve longer operational durations than usual, lack of access to resources during operations, and repeated exposures to human suffering.</a:t>
            </a:r>
            <a:endParaRPr dirty="0"/>
          </a:p>
        </p:txBody>
      </p:sp>
    </p:spTree>
    <p:extLst>
      <p:ext uri="{BB962C8B-B14F-4D97-AF65-F5344CB8AC3E}">
        <p14:creationId xmlns:p14="http://schemas.microsoft.com/office/powerpoint/2010/main" val="3609673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During a pandemic, psychological impact can happen by exposure through news cycling, social media, listening to people’s accounts of something traumatic they did not experience first-hand, learning about the circumstances of people they care about who have been quarantined, and not accessing accurate information.</a:t>
            </a:r>
          </a:p>
        </p:txBody>
      </p:sp>
    </p:spTree>
    <p:extLst>
      <p:ext uri="{BB962C8B-B14F-4D97-AF65-F5344CB8AC3E}">
        <p14:creationId xmlns:p14="http://schemas.microsoft.com/office/powerpoint/2010/main" val="192927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CA" dirty="0"/>
              <a:t>Interpersonal Psychological Impact is when stress impacts our relationships and our ability to communicate with others </a:t>
            </a:r>
          </a:p>
          <a:p>
            <a:pPr marL="171450" lvl="0" indent="-171450" algn="l" rtl="0">
              <a:spcBef>
                <a:spcPts val="0"/>
              </a:spcBef>
              <a:spcAft>
                <a:spcPts val="0"/>
              </a:spcAft>
            </a:pPr>
            <a:r>
              <a:rPr lang="en-CA" dirty="0"/>
              <a:t>During a large-scale crisis everyone’s levels of stress are heightened and there tolerance to stress is far lower than usual affecting the way we communicate with others</a:t>
            </a:r>
          </a:p>
          <a:p>
            <a:pPr marL="171450" lvl="0" indent="-171450" algn="l" rtl="0">
              <a:spcBef>
                <a:spcPts val="0"/>
              </a:spcBef>
              <a:spcAft>
                <a:spcPts val="0"/>
              </a:spcAft>
            </a:pPr>
            <a:r>
              <a:rPr lang="en-CA" dirty="0"/>
              <a:t>Conflicts between people are common </a:t>
            </a:r>
          </a:p>
          <a:p>
            <a:pPr marL="171450" lvl="0" indent="-171450" algn="l" rtl="0">
              <a:spcBef>
                <a:spcPts val="0"/>
              </a:spcBef>
              <a:spcAft>
                <a:spcPts val="0"/>
              </a:spcAft>
            </a:pPr>
            <a:r>
              <a:rPr lang="en-CA" dirty="0"/>
              <a:t>The best way to address these signs of conflicts are to acknowledge them as signs and symptoms of distress and work with groups and individuals to stabilize and then formulate an action plan for coping and rebuilding group cohesion.</a:t>
            </a:r>
            <a:endParaRPr dirty="0"/>
          </a:p>
        </p:txBody>
      </p:sp>
    </p:spTree>
    <p:extLst>
      <p:ext uri="{BB962C8B-B14F-4D97-AF65-F5344CB8AC3E}">
        <p14:creationId xmlns:p14="http://schemas.microsoft.com/office/powerpoint/2010/main" val="3361871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3" y="-1"/>
            <a:ext cx="9143063" cy="5431201"/>
            <a:chOff x="463" y="-1"/>
            <a:chExt cx="9143063" cy="5431201"/>
          </a:xfrm>
        </p:grpSpPr>
        <p:sp>
          <p:nvSpPr>
            <p:cNvPr id="10" name="Google Shape;10;p2"/>
            <p:cNvSpPr/>
            <p:nvPr/>
          </p:nvSpPr>
          <p:spPr>
            <a:xfrm flipH="1">
              <a:off x="6622962" y="4136025"/>
              <a:ext cx="791100" cy="791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716550" y="274077"/>
              <a:ext cx="1082100" cy="1082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486612" y="2400300"/>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810337" y="2681700"/>
              <a:ext cx="2749500" cy="2749500"/>
            </a:xfrm>
            <a:prstGeom prst="ellipse">
              <a:avLst/>
            </a:prstGeom>
            <a:gradFill>
              <a:gsLst>
                <a:gs pos="0">
                  <a:srgbClr val="00151F">
                    <a:alpha val="56862"/>
                  </a:srgbClr>
                </a:gs>
                <a:gs pos="51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rotWithShape="1">
            <a:blip r:embed="rId3">
              <a:alphaModFix/>
            </a:blip>
            <a:srcRect l="48250" b="42676"/>
            <a:stretch/>
          </p:blipFill>
          <p:spPr>
            <a:xfrm rot="10800000" flipH="1">
              <a:off x="463" y="-1"/>
              <a:ext cx="3659323" cy="4045026"/>
            </a:xfrm>
            <a:prstGeom prst="rect">
              <a:avLst/>
            </a:prstGeom>
            <a:noFill/>
            <a:ln>
              <a:noFill/>
            </a:ln>
          </p:spPr>
        </p:pic>
        <p:pic>
          <p:nvPicPr>
            <p:cNvPr id="15" name="Google Shape;15;p2"/>
            <p:cNvPicPr preferRelativeResize="0"/>
            <p:nvPr/>
          </p:nvPicPr>
          <p:blipFill>
            <a:blip r:embed="rId4">
              <a:alphaModFix/>
            </a:blip>
            <a:stretch>
              <a:fillRect/>
            </a:stretch>
          </p:blipFill>
          <p:spPr>
            <a:xfrm rot="10800000" flipH="1">
              <a:off x="4063887" y="625175"/>
              <a:ext cx="403575" cy="402725"/>
            </a:xfrm>
            <a:prstGeom prst="rect">
              <a:avLst/>
            </a:prstGeom>
            <a:noFill/>
            <a:ln>
              <a:noFill/>
            </a:ln>
          </p:spPr>
        </p:pic>
        <p:pic>
          <p:nvPicPr>
            <p:cNvPr id="16" name="Google Shape;16;p2"/>
            <p:cNvPicPr preferRelativeResize="0"/>
            <p:nvPr/>
          </p:nvPicPr>
          <p:blipFill>
            <a:blip r:embed="rId5">
              <a:alphaModFix/>
            </a:blip>
            <a:stretch>
              <a:fillRect/>
            </a:stretch>
          </p:blipFill>
          <p:spPr>
            <a:xfrm flipH="1">
              <a:off x="6848788" y="4362200"/>
              <a:ext cx="339425" cy="338750"/>
            </a:xfrm>
            <a:prstGeom prst="rect">
              <a:avLst/>
            </a:prstGeom>
            <a:noFill/>
            <a:ln>
              <a:noFill/>
            </a:ln>
          </p:spPr>
        </p:pic>
        <p:sp>
          <p:nvSpPr>
            <p:cNvPr id="17" name="Google Shape;17;p2"/>
            <p:cNvSpPr/>
            <p:nvPr/>
          </p:nvSpPr>
          <p:spPr>
            <a:xfrm flipH="1">
              <a:off x="5351500" y="211675"/>
              <a:ext cx="1947900" cy="19479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2"/>
            <p:cNvPicPr preferRelativeResize="0"/>
            <p:nvPr/>
          </p:nvPicPr>
          <p:blipFill>
            <a:blip r:embed="rId6">
              <a:alphaModFix/>
            </a:blip>
            <a:stretch>
              <a:fillRect/>
            </a:stretch>
          </p:blipFill>
          <p:spPr>
            <a:xfrm rot="10800000" flipH="1">
              <a:off x="2388003" y="3263743"/>
              <a:ext cx="1666877" cy="1663390"/>
            </a:xfrm>
            <a:prstGeom prst="rect">
              <a:avLst/>
            </a:prstGeom>
            <a:noFill/>
            <a:ln>
              <a:noFill/>
            </a:ln>
          </p:spPr>
        </p:pic>
        <p:pic>
          <p:nvPicPr>
            <p:cNvPr id="19" name="Google Shape;19;p2"/>
            <p:cNvPicPr preferRelativeResize="0"/>
            <p:nvPr/>
          </p:nvPicPr>
          <p:blipFill>
            <a:blip r:embed="rId6">
              <a:alphaModFix/>
            </a:blip>
            <a:stretch>
              <a:fillRect/>
            </a:stretch>
          </p:blipFill>
          <p:spPr>
            <a:xfrm flipH="1">
              <a:off x="5915994" y="777017"/>
              <a:ext cx="818909" cy="817169"/>
            </a:xfrm>
            <a:prstGeom prst="rect">
              <a:avLst/>
            </a:prstGeom>
            <a:noFill/>
            <a:ln>
              <a:noFill/>
            </a:ln>
          </p:spPr>
        </p:pic>
        <p:pic>
          <p:nvPicPr>
            <p:cNvPr id="20" name="Google Shape;20;p2"/>
            <p:cNvPicPr preferRelativeResize="0"/>
            <p:nvPr/>
          </p:nvPicPr>
          <p:blipFill rotWithShape="1">
            <a:blip r:embed="rId3">
              <a:alphaModFix/>
            </a:blip>
            <a:srcRect l="47244" t="1700" r="-12382" b="49281"/>
            <a:stretch/>
          </p:blipFill>
          <p:spPr>
            <a:xfrm rot="10800000">
              <a:off x="7231123" y="-1"/>
              <a:ext cx="1912402" cy="1436076"/>
            </a:xfrm>
            <a:prstGeom prst="rect">
              <a:avLst/>
            </a:prstGeom>
            <a:noFill/>
            <a:ln>
              <a:noFill/>
            </a:ln>
          </p:spPr>
        </p:pic>
      </p:grpSp>
      <p:sp>
        <p:nvSpPr>
          <p:cNvPr id="21" name="Google Shape;21;p2"/>
          <p:cNvSpPr txBox="1">
            <a:spLocks noGrp="1"/>
          </p:cNvSpPr>
          <p:nvPr>
            <p:ph type="subTitle" idx="1"/>
          </p:nvPr>
        </p:nvSpPr>
        <p:spPr>
          <a:xfrm flipH="1">
            <a:off x="4721687" y="3220316"/>
            <a:ext cx="37023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rgbClr val="FFFFFF"/>
                </a:solidFill>
              </a:defRPr>
            </a:lvl1pPr>
            <a:lvl2pPr lvl="1" algn="r" rtl="0">
              <a:lnSpc>
                <a:spcPct val="100000"/>
              </a:lnSpc>
              <a:spcBef>
                <a:spcPts val="1600"/>
              </a:spcBef>
              <a:spcAft>
                <a:spcPts val="0"/>
              </a:spcAft>
              <a:buNone/>
              <a:defRPr sz="1600">
                <a:solidFill>
                  <a:srgbClr val="FFFFFF"/>
                </a:solidFill>
              </a:defRPr>
            </a:lvl2pPr>
            <a:lvl3pPr lvl="2" algn="r" rtl="0">
              <a:lnSpc>
                <a:spcPct val="100000"/>
              </a:lnSpc>
              <a:spcBef>
                <a:spcPts val="1600"/>
              </a:spcBef>
              <a:spcAft>
                <a:spcPts val="0"/>
              </a:spcAft>
              <a:buNone/>
              <a:defRPr sz="1600">
                <a:solidFill>
                  <a:srgbClr val="FFFFFF"/>
                </a:solidFill>
              </a:defRPr>
            </a:lvl3pPr>
            <a:lvl4pPr lvl="3" algn="r" rtl="0">
              <a:lnSpc>
                <a:spcPct val="100000"/>
              </a:lnSpc>
              <a:spcBef>
                <a:spcPts val="1600"/>
              </a:spcBef>
              <a:spcAft>
                <a:spcPts val="0"/>
              </a:spcAft>
              <a:buNone/>
              <a:defRPr sz="1600">
                <a:solidFill>
                  <a:srgbClr val="FFFFFF"/>
                </a:solidFill>
              </a:defRPr>
            </a:lvl4pPr>
            <a:lvl5pPr lvl="4" algn="r" rtl="0">
              <a:lnSpc>
                <a:spcPct val="100000"/>
              </a:lnSpc>
              <a:spcBef>
                <a:spcPts val="1600"/>
              </a:spcBef>
              <a:spcAft>
                <a:spcPts val="0"/>
              </a:spcAft>
              <a:buNone/>
              <a:defRPr sz="1600">
                <a:solidFill>
                  <a:srgbClr val="FFFFFF"/>
                </a:solidFill>
              </a:defRPr>
            </a:lvl5pPr>
            <a:lvl6pPr lvl="5" algn="r" rtl="0">
              <a:lnSpc>
                <a:spcPct val="100000"/>
              </a:lnSpc>
              <a:spcBef>
                <a:spcPts val="1600"/>
              </a:spcBef>
              <a:spcAft>
                <a:spcPts val="0"/>
              </a:spcAft>
              <a:buNone/>
              <a:defRPr sz="1600">
                <a:solidFill>
                  <a:srgbClr val="FFFFFF"/>
                </a:solidFill>
              </a:defRPr>
            </a:lvl6pPr>
            <a:lvl7pPr lvl="6" algn="r" rtl="0">
              <a:lnSpc>
                <a:spcPct val="100000"/>
              </a:lnSpc>
              <a:spcBef>
                <a:spcPts val="1600"/>
              </a:spcBef>
              <a:spcAft>
                <a:spcPts val="0"/>
              </a:spcAft>
              <a:buNone/>
              <a:defRPr sz="1600">
                <a:solidFill>
                  <a:srgbClr val="FFFFFF"/>
                </a:solidFill>
              </a:defRPr>
            </a:lvl7pPr>
            <a:lvl8pPr lvl="7" algn="r" rtl="0">
              <a:lnSpc>
                <a:spcPct val="100000"/>
              </a:lnSpc>
              <a:spcBef>
                <a:spcPts val="1600"/>
              </a:spcBef>
              <a:spcAft>
                <a:spcPts val="0"/>
              </a:spcAft>
              <a:buNone/>
              <a:defRPr sz="1600">
                <a:solidFill>
                  <a:srgbClr val="FFFFFF"/>
                </a:solidFill>
              </a:defRPr>
            </a:lvl8pPr>
            <a:lvl9pPr lvl="8" algn="r" rtl="0">
              <a:lnSpc>
                <a:spcPct val="100000"/>
              </a:lnSpc>
              <a:spcBef>
                <a:spcPts val="1600"/>
              </a:spcBef>
              <a:spcAft>
                <a:spcPts val="1600"/>
              </a:spcAft>
              <a:buNone/>
              <a:defRPr sz="1600">
                <a:solidFill>
                  <a:srgbClr val="FFFFFF"/>
                </a:solidFill>
              </a:defRPr>
            </a:lvl9pPr>
          </a:lstStyle>
          <a:p>
            <a:endParaRPr/>
          </a:p>
        </p:txBody>
      </p:sp>
      <p:sp>
        <p:nvSpPr>
          <p:cNvPr id="22" name="Google Shape;22;p2"/>
          <p:cNvSpPr txBox="1">
            <a:spLocks noGrp="1"/>
          </p:cNvSpPr>
          <p:nvPr>
            <p:ph type="ctrTitle"/>
          </p:nvPr>
        </p:nvSpPr>
        <p:spPr>
          <a:xfrm flipH="1">
            <a:off x="4721687" y="2290984"/>
            <a:ext cx="3702300" cy="10821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7200">
                <a:solidFill>
                  <a:srgbClr val="FFFFFF"/>
                </a:solidFill>
                <a:latin typeface="Saira SemiCondensed SemiBold"/>
                <a:ea typeface="Saira SemiCondensed SemiBold"/>
                <a:cs typeface="Saira SemiCondensed SemiBold"/>
                <a:sym typeface="Saira SemiCondensed SemiBold"/>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33"/>
        <p:cNvGrpSpPr/>
        <p:nvPr/>
      </p:nvGrpSpPr>
      <p:grpSpPr>
        <a:xfrm>
          <a:off x="0" y="0"/>
          <a:ext cx="0" cy="0"/>
          <a:chOff x="0" y="0"/>
          <a:chExt cx="0" cy="0"/>
        </a:xfrm>
      </p:grpSpPr>
      <p:grpSp>
        <p:nvGrpSpPr>
          <p:cNvPr id="34" name="Google Shape;34;p4"/>
          <p:cNvGrpSpPr/>
          <p:nvPr/>
        </p:nvGrpSpPr>
        <p:grpSpPr>
          <a:xfrm>
            <a:off x="4520425" y="-1"/>
            <a:ext cx="4623100" cy="5020201"/>
            <a:chOff x="4520425" y="-1"/>
            <a:chExt cx="4623100" cy="5020201"/>
          </a:xfrm>
        </p:grpSpPr>
        <p:sp>
          <p:nvSpPr>
            <p:cNvPr id="35" name="Google Shape;35;p4"/>
            <p:cNvSpPr/>
            <p:nvPr/>
          </p:nvSpPr>
          <p:spPr>
            <a:xfrm>
              <a:off x="4520425" y="4229100"/>
              <a:ext cx="791100" cy="791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Google Shape;36;p4"/>
            <p:cNvPicPr preferRelativeResize="0"/>
            <p:nvPr/>
          </p:nvPicPr>
          <p:blipFill>
            <a:blip r:embed="rId3">
              <a:alphaModFix/>
            </a:blip>
            <a:stretch>
              <a:fillRect/>
            </a:stretch>
          </p:blipFill>
          <p:spPr>
            <a:xfrm>
              <a:off x="4746275" y="4455275"/>
              <a:ext cx="339425" cy="338750"/>
            </a:xfrm>
            <a:prstGeom prst="rect">
              <a:avLst/>
            </a:prstGeom>
            <a:noFill/>
            <a:ln>
              <a:noFill/>
            </a:ln>
          </p:spPr>
        </p:pic>
        <p:pic>
          <p:nvPicPr>
            <p:cNvPr id="37" name="Google Shape;37;p4"/>
            <p:cNvPicPr preferRelativeResize="0"/>
            <p:nvPr/>
          </p:nvPicPr>
          <p:blipFill rotWithShape="1">
            <a:blip r:embed="rId4">
              <a:alphaModFix/>
            </a:blip>
            <a:srcRect l="48250" b="42676"/>
            <a:stretch/>
          </p:blipFill>
          <p:spPr>
            <a:xfrm rot="10800000">
              <a:off x="5484202" y="-1"/>
              <a:ext cx="3659323" cy="4045026"/>
            </a:xfrm>
            <a:prstGeom prst="rect">
              <a:avLst/>
            </a:prstGeom>
            <a:noFill/>
            <a:ln>
              <a:noFill/>
            </a:ln>
          </p:spPr>
        </p:pic>
      </p:grpSp>
      <p:sp>
        <p:nvSpPr>
          <p:cNvPr id="38" name="Google Shape;38;p4"/>
          <p:cNvSpPr txBox="1">
            <a:spLocks noGrp="1"/>
          </p:cNvSpPr>
          <p:nvPr>
            <p:ph type="title"/>
          </p:nvPr>
        </p:nvSpPr>
        <p:spPr>
          <a:xfrm>
            <a:off x="720075" y="1133150"/>
            <a:ext cx="3572100" cy="1008600"/>
          </a:xfrm>
          <a:prstGeom prst="rect">
            <a:avLst/>
          </a:prstGeom>
        </p:spPr>
        <p:txBody>
          <a:bodyPr spcFirstLastPara="1" wrap="square" lIns="91425" tIns="91425" rIns="91425" bIns="91425" anchor="b"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Roboto Slab Regular"/>
                <a:ea typeface="Roboto Slab Regular"/>
                <a:cs typeface="Roboto Slab Regular"/>
                <a:sym typeface="Roboto Slab Regular"/>
              </a:defRPr>
            </a:lvl2pPr>
            <a:lvl3pPr lvl="2" rtl="0">
              <a:spcBef>
                <a:spcPts val="0"/>
              </a:spcBef>
              <a:spcAft>
                <a:spcPts val="0"/>
              </a:spcAft>
              <a:buNone/>
              <a:defRPr>
                <a:solidFill>
                  <a:srgbClr val="FFFFFF"/>
                </a:solidFill>
                <a:latin typeface="Roboto Slab Regular"/>
                <a:ea typeface="Roboto Slab Regular"/>
                <a:cs typeface="Roboto Slab Regular"/>
                <a:sym typeface="Roboto Slab Regular"/>
              </a:defRPr>
            </a:lvl3pPr>
            <a:lvl4pPr lvl="3" rtl="0">
              <a:spcBef>
                <a:spcPts val="0"/>
              </a:spcBef>
              <a:spcAft>
                <a:spcPts val="0"/>
              </a:spcAft>
              <a:buNone/>
              <a:defRPr>
                <a:solidFill>
                  <a:srgbClr val="FFFFFF"/>
                </a:solidFill>
                <a:latin typeface="Roboto Slab Regular"/>
                <a:ea typeface="Roboto Slab Regular"/>
                <a:cs typeface="Roboto Slab Regular"/>
                <a:sym typeface="Roboto Slab Regular"/>
              </a:defRPr>
            </a:lvl4pPr>
            <a:lvl5pPr lvl="4" rtl="0">
              <a:spcBef>
                <a:spcPts val="0"/>
              </a:spcBef>
              <a:spcAft>
                <a:spcPts val="0"/>
              </a:spcAft>
              <a:buNone/>
              <a:defRPr>
                <a:solidFill>
                  <a:srgbClr val="FFFFFF"/>
                </a:solidFill>
                <a:latin typeface="Roboto Slab Regular"/>
                <a:ea typeface="Roboto Slab Regular"/>
                <a:cs typeface="Roboto Slab Regular"/>
                <a:sym typeface="Roboto Slab Regular"/>
              </a:defRPr>
            </a:lvl5pPr>
            <a:lvl6pPr lvl="5" rtl="0">
              <a:spcBef>
                <a:spcPts val="0"/>
              </a:spcBef>
              <a:spcAft>
                <a:spcPts val="0"/>
              </a:spcAft>
              <a:buNone/>
              <a:defRPr>
                <a:solidFill>
                  <a:srgbClr val="FFFFFF"/>
                </a:solidFill>
                <a:latin typeface="Roboto Slab Regular"/>
                <a:ea typeface="Roboto Slab Regular"/>
                <a:cs typeface="Roboto Slab Regular"/>
                <a:sym typeface="Roboto Slab Regular"/>
              </a:defRPr>
            </a:lvl6pPr>
            <a:lvl7pPr lvl="6" rtl="0">
              <a:spcBef>
                <a:spcPts val="0"/>
              </a:spcBef>
              <a:spcAft>
                <a:spcPts val="0"/>
              </a:spcAft>
              <a:buNone/>
              <a:defRPr>
                <a:solidFill>
                  <a:srgbClr val="FFFFFF"/>
                </a:solidFill>
                <a:latin typeface="Roboto Slab Regular"/>
                <a:ea typeface="Roboto Slab Regular"/>
                <a:cs typeface="Roboto Slab Regular"/>
                <a:sym typeface="Roboto Slab Regular"/>
              </a:defRPr>
            </a:lvl7pPr>
            <a:lvl8pPr lvl="7" rtl="0">
              <a:spcBef>
                <a:spcPts val="0"/>
              </a:spcBef>
              <a:spcAft>
                <a:spcPts val="0"/>
              </a:spcAft>
              <a:buNone/>
              <a:defRPr>
                <a:solidFill>
                  <a:srgbClr val="FFFFFF"/>
                </a:solidFill>
                <a:latin typeface="Roboto Slab Regular"/>
                <a:ea typeface="Roboto Slab Regular"/>
                <a:cs typeface="Roboto Slab Regular"/>
                <a:sym typeface="Roboto Slab Regular"/>
              </a:defRPr>
            </a:lvl8pPr>
            <a:lvl9pPr lvl="8" rtl="0">
              <a:spcBef>
                <a:spcPts val="0"/>
              </a:spcBef>
              <a:spcAft>
                <a:spcPts val="0"/>
              </a:spcAft>
              <a:buNone/>
              <a:defRPr>
                <a:solidFill>
                  <a:srgbClr val="FFFFFF"/>
                </a:solidFill>
                <a:latin typeface="Roboto Slab Regular"/>
                <a:ea typeface="Roboto Slab Regular"/>
                <a:cs typeface="Roboto Slab Regular"/>
                <a:sym typeface="Roboto Slab Regular"/>
              </a:defRPr>
            </a:lvl9pPr>
          </a:lstStyle>
          <a:p>
            <a:endParaRPr/>
          </a:p>
        </p:txBody>
      </p:sp>
      <p:sp>
        <p:nvSpPr>
          <p:cNvPr id="39" name="Google Shape;39;p4"/>
          <p:cNvSpPr txBox="1">
            <a:spLocks noGrp="1"/>
          </p:cNvSpPr>
          <p:nvPr>
            <p:ph type="subTitle" idx="1"/>
          </p:nvPr>
        </p:nvSpPr>
        <p:spPr>
          <a:xfrm flipH="1">
            <a:off x="720075" y="2258759"/>
            <a:ext cx="5192100" cy="2106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0"/>
              </a:spcBef>
              <a:spcAft>
                <a:spcPts val="0"/>
              </a:spcAft>
              <a:buNone/>
              <a:defRPr sz="1400">
                <a:solidFill>
                  <a:schemeClr val="accent2"/>
                </a:solidFill>
              </a:defRPr>
            </a:lvl2pPr>
            <a:lvl3pPr lvl="2" rtl="0">
              <a:lnSpc>
                <a:spcPct val="100000"/>
              </a:lnSpc>
              <a:spcBef>
                <a:spcPts val="0"/>
              </a:spcBef>
              <a:spcAft>
                <a:spcPts val="0"/>
              </a:spcAft>
              <a:buNone/>
              <a:defRPr sz="1400">
                <a:solidFill>
                  <a:schemeClr val="accent2"/>
                </a:solidFill>
              </a:defRPr>
            </a:lvl3pPr>
            <a:lvl4pPr lvl="3" rtl="0">
              <a:lnSpc>
                <a:spcPct val="100000"/>
              </a:lnSpc>
              <a:spcBef>
                <a:spcPts val="0"/>
              </a:spcBef>
              <a:spcAft>
                <a:spcPts val="0"/>
              </a:spcAft>
              <a:buNone/>
              <a:defRPr sz="1400">
                <a:solidFill>
                  <a:schemeClr val="accent2"/>
                </a:solidFill>
              </a:defRPr>
            </a:lvl4pPr>
            <a:lvl5pPr lvl="4" rtl="0">
              <a:lnSpc>
                <a:spcPct val="100000"/>
              </a:lnSpc>
              <a:spcBef>
                <a:spcPts val="0"/>
              </a:spcBef>
              <a:spcAft>
                <a:spcPts val="0"/>
              </a:spcAft>
              <a:buNone/>
              <a:defRPr sz="1400">
                <a:solidFill>
                  <a:schemeClr val="accent2"/>
                </a:solidFill>
              </a:defRPr>
            </a:lvl5pPr>
            <a:lvl6pPr lvl="5" rtl="0">
              <a:lnSpc>
                <a:spcPct val="100000"/>
              </a:lnSpc>
              <a:spcBef>
                <a:spcPts val="0"/>
              </a:spcBef>
              <a:spcAft>
                <a:spcPts val="0"/>
              </a:spcAft>
              <a:buNone/>
              <a:defRPr sz="1400">
                <a:solidFill>
                  <a:schemeClr val="accent2"/>
                </a:solidFill>
              </a:defRPr>
            </a:lvl6pPr>
            <a:lvl7pPr lvl="6" rtl="0">
              <a:lnSpc>
                <a:spcPct val="100000"/>
              </a:lnSpc>
              <a:spcBef>
                <a:spcPts val="0"/>
              </a:spcBef>
              <a:spcAft>
                <a:spcPts val="0"/>
              </a:spcAft>
              <a:buNone/>
              <a:defRPr sz="1400">
                <a:solidFill>
                  <a:schemeClr val="accent2"/>
                </a:solidFill>
              </a:defRPr>
            </a:lvl7pPr>
            <a:lvl8pPr lvl="7" rtl="0">
              <a:lnSpc>
                <a:spcPct val="100000"/>
              </a:lnSpc>
              <a:spcBef>
                <a:spcPts val="0"/>
              </a:spcBef>
              <a:spcAft>
                <a:spcPts val="0"/>
              </a:spcAft>
              <a:buNone/>
              <a:defRPr sz="1400">
                <a:solidFill>
                  <a:schemeClr val="accent2"/>
                </a:solidFill>
              </a:defRPr>
            </a:lvl8pPr>
            <a:lvl9pPr lvl="8" rtl="0">
              <a:lnSpc>
                <a:spcPct val="100000"/>
              </a:lnSpc>
              <a:spcBef>
                <a:spcPts val="0"/>
              </a:spcBef>
              <a:spcAft>
                <a:spcPts val="0"/>
              </a:spcAft>
              <a:buNone/>
              <a:defRPr sz="14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4540675" y="1234000"/>
            <a:ext cx="3893700" cy="953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0" name="Google Shape;50;p7"/>
          <p:cNvSpPr txBox="1">
            <a:spLocks noGrp="1"/>
          </p:cNvSpPr>
          <p:nvPr>
            <p:ph type="subTitle" idx="1"/>
          </p:nvPr>
        </p:nvSpPr>
        <p:spPr>
          <a:xfrm>
            <a:off x="4540575" y="2722193"/>
            <a:ext cx="3893700" cy="1849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dk1"/>
                </a:solidFill>
              </a:defRPr>
            </a:lvl1pPr>
            <a:lvl2pPr lvl="1" algn="r" rtl="0">
              <a:lnSpc>
                <a:spcPct val="100000"/>
              </a:lnSpc>
              <a:spcBef>
                <a:spcPts val="1600"/>
              </a:spcBef>
              <a:spcAft>
                <a:spcPts val="0"/>
              </a:spcAft>
              <a:buNone/>
              <a:defRPr sz="1600">
                <a:solidFill>
                  <a:schemeClr val="dk1"/>
                </a:solidFill>
              </a:defRPr>
            </a:lvl2pPr>
            <a:lvl3pPr lvl="2" algn="r" rtl="0">
              <a:lnSpc>
                <a:spcPct val="100000"/>
              </a:lnSpc>
              <a:spcBef>
                <a:spcPts val="1600"/>
              </a:spcBef>
              <a:spcAft>
                <a:spcPts val="0"/>
              </a:spcAft>
              <a:buNone/>
              <a:defRPr sz="1600">
                <a:solidFill>
                  <a:schemeClr val="dk1"/>
                </a:solidFill>
              </a:defRPr>
            </a:lvl3pPr>
            <a:lvl4pPr lvl="3" algn="r" rtl="0">
              <a:lnSpc>
                <a:spcPct val="100000"/>
              </a:lnSpc>
              <a:spcBef>
                <a:spcPts val="1600"/>
              </a:spcBef>
              <a:spcAft>
                <a:spcPts val="0"/>
              </a:spcAft>
              <a:buNone/>
              <a:defRPr sz="1600">
                <a:solidFill>
                  <a:schemeClr val="dk1"/>
                </a:solidFill>
              </a:defRPr>
            </a:lvl4pPr>
            <a:lvl5pPr lvl="4" algn="r" rtl="0">
              <a:lnSpc>
                <a:spcPct val="100000"/>
              </a:lnSpc>
              <a:spcBef>
                <a:spcPts val="1600"/>
              </a:spcBef>
              <a:spcAft>
                <a:spcPts val="0"/>
              </a:spcAft>
              <a:buNone/>
              <a:defRPr sz="1600">
                <a:solidFill>
                  <a:schemeClr val="dk1"/>
                </a:solidFill>
              </a:defRPr>
            </a:lvl5pPr>
            <a:lvl6pPr lvl="5" algn="r" rtl="0">
              <a:lnSpc>
                <a:spcPct val="100000"/>
              </a:lnSpc>
              <a:spcBef>
                <a:spcPts val="1600"/>
              </a:spcBef>
              <a:spcAft>
                <a:spcPts val="0"/>
              </a:spcAft>
              <a:buNone/>
              <a:defRPr sz="1600">
                <a:solidFill>
                  <a:schemeClr val="dk1"/>
                </a:solidFill>
              </a:defRPr>
            </a:lvl6pPr>
            <a:lvl7pPr lvl="6" algn="r" rtl="0">
              <a:lnSpc>
                <a:spcPct val="100000"/>
              </a:lnSpc>
              <a:spcBef>
                <a:spcPts val="1600"/>
              </a:spcBef>
              <a:spcAft>
                <a:spcPts val="0"/>
              </a:spcAft>
              <a:buNone/>
              <a:defRPr sz="1600">
                <a:solidFill>
                  <a:schemeClr val="dk1"/>
                </a:solidFill>
              </a:defRPr>
            </a:lvl7pPr>
            <a:lvl8pPr lvl="7" algn="r" rtl="0">
              <a:lnSpc>
                <a:spcPct val="100000"/>
              </a:lnSpc>
              <a:spcBef>
                <a:spcPts val="1600"/>
              </a:spcBef>
              <a:spcAft>
                <a:spcPts val="0"/>
              </a:spcAft>
              <a:buNone/>
              <a:defRPr sz="1600">
                <a:solidFill>
                  <a:schemeClr val="dk1"/>
                </a:solidFill>
              </a:defRPr>
            </a:lvl8pPr>
            <a:lvl9pPr lvl="8" algn="r" rtl="0">
              <a:lnSpc>
                <a:spcPct val="100000"/>
              </a:lnSpc>
              <a:spcBef>
                <a:spcPts val="1600"/>
              </a:spcBef>
              <a:spcAft>
                <a:spcPts val="1600"/>
              </a:spcAft>
              <a:buNone/>
              <a:defRPr sz="1600">
                <a:solidFill>
                  <a:schemeClr val="dk1"/>
                </a:solidFill>
              </a:defRPr>
            </a:lvl9pPr>
          </a:lstStyle>
          <a:p>
            <a:endParaRPr/>
          </a:p>
        </p:txBody>
      </p:sp>
      <p:sp>
        <p:nvSpPr>
          <p:cNvPr id="51" name="Google Shape;51;p7"/>
          <p:cNvSpPr/>
          <p:nvPr/>
        </p:nvSpPr>
        <p:spPr>
          <a:xfrm>
            <a:off x="-5575" y="3950"/>
            <a:ext cx="5403300" cy="5143500"/>
          </a:xfrm>
          <a:prstGeom prst="rect">
            <a:avLst/>
          </a:prstGeom>
          <a:gradFill>
            <a:gsLst>
              <a:gs pos="0">
                <a:srgbClr val="00151F">
                  <a:alpha val="66274"/>
                </a:srgbClr>
              </a:gs>
              <a:gs pos="62000">
                <a:srgbClr val="FFFFFF">
                  <a:alpha val="0"/>
                </a:srgbClr>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rot="10800000">
            <a:off x="5341989" y="82562"/>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7"/>
          <p:cNvPicPr preferRelativeResize="0"/>
          <p:nvPr/>
        </p:nvPicPr>
        <p:blipFill rotWithShape="1">
          <a:blip r:embed="rId3">
            <a:alphaModFix/>
          </a:blip>
          <a:srcRect l="48250" b="42676"/>
          <a:stretch/>
        </p:blipFill>
        <p:spPr>
          <a:xfrm>
            <a:off x="2" y="1098474"/>
            <a:ext cx="3659323" cy="4045026"/>
          </a:xfrm>
          <a:prstGeom prst="rect">
            <a:avLst/>
          </a:prstGeom>
          <a:noFill/>
          <a:ln>
            <a:noFill/>
          </a:ln>
        </p:spPr>
      </p:pic>
      <p:pic>
        <p:nvPicPr>
          <p:cNvPr id="54" name="Google Shape;54;p7"/>
          <p:cNvPicPr preferRelativeResize="0"/>
          <p:nvPr/>
        </p:nvPicPr>
        <p:blipFill>
          <a:blip r:embed="rId4">
            <a:alphaModFix/>
          </a:blip>
          <a:stretch>
            <a:fillRect/>
          </a:stretch>
        </p:blipFill>
        <p:spPr>
          <a:xfrm>
            <a:off x="5513252" y="254549"/>
            <a:ext cx="696975" cy="6955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ong list">
  <p:cSld name="CUSTOM_8">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4"/>
          <p:cNvSpPr txBox="1">
            <a:spLocks noGrp="1"/>
          </p:cNvSpPr>
          <p:nvPr>
            <p:ph type="body" idx="1"/>
          </p:nvPr>
        </p:nvSpPr>
        <p:spPr>
          <a:xfrm>
            <a:off x="720050" y="1371600"/>
            <a:ext cx="7703700" cy="31449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accent2"/>
              </a:buClr>
              <a:buSzPts val="1100"/>
              <a:buAutoNum type="arabicPeriod"/>
              <a:defRPr sz="1200">
                <a:solidFill>
                  <a:schemeClr val="accent2"/>
                </a:solidFill>
              </a:defRPr>
            </a:lvl1pPr>
            <a:lvl2pPr marL="914400" lvl="1"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2pPr>
            <a:lvl3pPr marL="1371600" lvl="2"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3pPr>
            <a:lvl4pPr marL="1828800" lvl="3"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4pPr>
            <a:lvl5pPr marL="2286000" lvl="4"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5pPr>
            <a:lvl6pPr marL="2743200" lvl="5"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6pPr>
            <a:lvl7pPr marL="3200400" lvl="6"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7pPr>
            <a:lvl8pPr marL="3657600" lvl="7"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8pPr>
            <a:lvl9pPr marL="4114800" lvl="8" indent="-298450" rtl="0">
              <a:lnSpc>
                <a:spcPct val="100000"/>
              </a:lnSpc>
              <a:spcBef>
                <a:spcPts val="1600"/>
              </a:spcBef>
              <a:spcAft>
                <a:spcPts val="1600"/>
              </a:spcAft>
              <a:buClr>
                <a:schemeClr val="accent2"/>
              </a:buClr>
              <a:buSzPts val="1100"/>
              <a:buFont typeface="Muli Regular"/>
              <a:buAutoNum type="romanLcPeriod"/>
              <a:defRPr>
                <a:solidFill>
                  <a:schemeClr val="accent2"/>
                </a:solidFill>
              </a:defRPr>
            </a:lvl9pPr>
          </a:lstStyle>
          <a:p>
            <a:endParaRPr/>
          </a:p>
        </p:txBody>
      </p:sp>
      <p:sp>
        <p:nvSpPr>
          <p:cNvPr id="96" name="Google Shape;96;p14"/>
          <p:cNvSpPr txBox="1">
            <a:spLocks noGrp="1"/>
          </p:cNvSpPr>
          <p:nvPr>
            <p:ph type="ctrTitle"/>
          </p:nvPr>
        </p:nvSpPr>
        <p:spPr>
          <a:xfrm>
            <a:off x="939300" y="351842"/>
            <a:ext cx="7265400" cy="834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97" name="Google Shape;97;p14"/>
          <p:cNvPicPr preferRelativeResize="0"/>
          <p:nvPr/>
        </p:nvPicPr>
        <p:blipFill rotWithShape="1">
          <a:blip r:embed="rId3">
            <a:alphaModFix/>
          </a:blip>
          <a:srcRect l="47240" t="1700" r="147" b="49281"/>
          <a:stretch/>
        </p:blipFill>
        <p:spPr>
          <a:xfrm rot="10800000" flipH="1">
            <a:off x="476" y="-1"/>
            <a:ext cx="1544626" cy="14360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CUSTOM_9_1_1_1">
    <p:bg>
      <p:bgPr>
        <a:blipFill>
          <a:blip r:embed="rId2">
            <a:alphaModFix/>
          </a:blip>
          <a:stretch>
            <a:fillRect/>
          </a:stretch>
        </a:blip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1pPr>
            <a:lvl2pPr lvl="1">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2pPr>
            <a:lvl3pPr lvl="2">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3pPr>
            <a:lvl4pPr lvl="3">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4pPr>
            <a:lvl5pPr lvl="4">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5pPr>
            <a:lvl6pPr lvl="5">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6pPr>
            <a:lvl7pPr lvl="6">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7pPr>
            <a:lvl8pPr lvl="7">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8pPr>
            <a:lvl9pPr lvl="8">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FFFFF"/>
              </a:buClr>
              <a:buSzPts val="1400"/>
              <a:buFont typeface="Anaheim"/>
              <a:buChar char="●"/>
              <a:defRPr>
                <a:solidFill>
                  <a:srgbClr val="FFFFFF"/>
                </a:solidFill>
                <a:latin typeface="Anaheim"/>
                <a:ea typeface="Anaheim"/>
                <a:cs typeface="Anaheim"/>
                <a:sym typeface="Anaheim"/>
              </a:defRPr>
            </a:lvl1pPr>
            <a:lvl2pPr marL="914400" lvl="1"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2pPr>
            <a:lvl3pPr marL="1371600" lvl="2"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3pPr>
            <a:lvl4pPr marL="1828800" lvl="3"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4pPr>
            <a:lvl5pPr marL="2286000" lvl="4"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5pPr>
            <a:lvl6pPr marL="2743200" lvl="5"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6pPr>
            <a:lvl7pPr marL="3200400" lvl="6"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7pPr>
            <a:lvl8pPr marL="3657600" lvl="7"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8pPr>
            <a:lvl9pPr marL="4114800" lvl="8" indent="-317500">
              <a:lnSpc>
                <a:spcPct val="115000"/>
              </a:lnSpc>
              <a:spcBef>
                <a:spcPts val="1600"/>
              </a:spcBef>
              <a:spcAft>
                <a:spcPts val="1600"/>
              </a:spcAft>
              <a:buClr>
                <a:srgbClr val="FFFFFF"/>
              </a:buClr>
              <a:buSzPts val="1400"/>
              <a:buFont typeface="Anaheim"/>
              <a:buChar char="■"/>
              <a:defRPr>
                <a:solidFill>
                  <a:srgbClr val="FFFFFF"/>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60" r:id="rId4"/>
    <p:sldLayoutId id="2147483673" r:id="rId5"/>
    <p:sldLayoutId id="214748367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tiff"/><Relationship Id="rId5" Type="http://schemas.openxmlformats.org/officeDocument/2006/relationships/hyperlink" Target="https://store.samhsa.gov/product/Preventing-and-Managing-Stress/SMA14-4873" TargetMode="External"/><Relationship Id="rId4" Type="http://schemas.openxmlformats.org/officeDocument/2006/relationships/hyperlink" Target="https://emergency.cdc.gov/coping/responders.as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subTitle" idx="1"/>
          </p:nvPr>
        </p:nvSpPr>
        <p:spPr>
          <a:xfrm flipH="1">
            <a:off x="4308045" y="3675165"/>
            <a:ext cx="3702300" cy="5778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Alberta Critical Incident Provincial Network ACIPN 2020</a:t>
            </a:r>
            <a:endParaRPr dirty="0"/>
          </a:p>
        </p:txBody>
      </p:sp>
      <p:grpSp>
        <p:nvGrpSpPr>
          <p:cNvPr id="193" name="Google Shape;193;p31"/>
          <p:cNvGrpSpPr/>
          <p:nvPr/>
        </p:nvGrpSpPr>
        <p:grpSpPr>
          <a:xfrm flipH="1">
            <a:off x="1169375" y="633045"/>
            <a:ext cx="7727489" cy="3018338"/>
            <a:chOff x="439473" y="1811648"/>
            <a:chExt cx="4206917" cy="1744178"/>
          </a:xfrm>
        </p:grpSpPr>
        <p:sp>
          <p:nvSpPr>
            <p:cNvPr id="194" name="Google Shape;194;p31"/>
            <p:cNvSpPr/>
            <p:nvPr/>
          </p:nvSpPr>
          <p:spPr>
            <a:xfrm>
              <a:off x="439473" y="3172127"/>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rot="10800000">
              <a:off x="4262691" y="181164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3">
            <a:extLst>
              <a:ext uri="{FF2B5EF4-FFF2-40B4-BE49-F238E27FC236}">
                <a16:creationId xmlns:a16="http://schemas.microsoft.com/office/drawing/2014/main" id="{CA97D595-DC1F-FC49-AFFC-76DB76F1DE42}"/>
              </a:ext>
            </a:extLst>
          </p:cNvPr>
          <p:cNvSpPr>
            <a:spLocks noGrp="1"/>
          </p:cNvSpPr>
          <p:nvPr>
            <p:ph type="ctrTitle"/>
          </p:nvPr>
        </p:nvSpPr>
        <p:spPr>
          <a:xfrm flipH="1">
            <a:off x="1169373" y="1020402"/>
            <a:ext cx="7420711" cy="2549769"/>
          </a:xfrm>
        </p:spPr>
        <p:txBody>
          <a:bodyPr/>
          <a:lstStyle/>
          <a:p>
            <a:r>
              <a:rPr lang="en-US" sz="5400" dirty="0"/>
              <a:t>COPING with COVID-19 for Public Safety Personnel</a:t>
            </a:r>
          </a:p>
        </p:txBody>
      </p:sp>
      <p:pic>
        <p:nvPicPr>
          <p:cNvPr id="3" name="Picture 2">
            <a:extLst>
              <a:ext uri="{FF2B5EF4-FFF2-40B4-BE49-F238E27FC236}">
                <a16:creationId xmlns:a16="http://schemas.microsoft.com/office/drawing/2014/main" id="{517B7571-1BE8-E642-A105-B6E34182A455}"/>
              </a:ext>
            </a:extLst>
          </p:cNvPr>
          <p:cNvPicPr>
            <a:picLocks noChangeAspect="1"/>
          </p:cNvPicPr>
          <p:nvPr/>
        </p:nvPicPr>
        <p:blipFill>
          <a:blip r:embed="rId4"/>
          <a:stretch>
            <a:fillRect/>
          </a:stretch>
        </p:blipFill>
        <p:spPr>
          <a:xfrm>
            <a:off x="-315039" y="3425357"/>
            <a:ext cx="2223479" cy="1718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678718" y="1093914"/>
            <a:ext cx="4900054" cy="3524482"/>
          </a:xfrm>
          <a:prstGeom prst="rect">
            <a:avLst/>
          </a:prstGeom>
        </p:spPr>
        <p:txBody>
          <a:bodyPr spcFirstLastPara="1" wrap="square" lIns="91425" tIns="91425" rIns="91425" bIns="91425" anchor="t" anchorCtr="0">
            <a:noAutofit/>
          </a:bodyPr>
          <a:lstStyle/>
          <a:p>
            <a:pPr marL="425450" lvl="0" indent="-285750" algn="just">
              <a:buFont typeface="Arial" panose="020B0604020202020204" pitchFamily="34" charset="0"/>
              <a:buChar char="•"/>
            </a:pPr>
            <a:r>
              <a:rPr lang="en-CA" dirty="0">
                <a:solidFill>
                  <a:srgbClr val="FFC000"/>
                </a:solidFill>
              </a:rPr>
              <a:t>Irritability toward others</a:t>
            </a:r>
          </a:p>
          <a:p>
            <a:pPr marL="425450" lvl="0" indent="-285750" algn="just">
              <a:buFont typeface="Arial" panose="020B0604020202020204" pitchFamily="34" charset="0"/>
              <a:buChar char="•"/>
            </a:pPr>
            <a:endParaRPr lang="en-CA" dirty="0">
              <a:solidFill>
                <a:srgbClr val="FFC000"/>
              </a:solidFill>
            </a:endParaRPr>
          </a:p>
          <a:p>
            <a:pPr marL="425450" lvl="0" indent="-285750" algn="just">
              <a:buFont typeface="Arial" panose="020B0604020202020204" pitchFamily="34" charset="0"/>
              <a:buChar char="•"/>
            </a:pPr>
            <a:r>
              <a:rPr lang="en-CA" dirty="0">
                <a:solidFill>
                  <a:srgbClr val="FFC000"/>
                </a:solidFill>
              </a:rPr>
              <a:t>Anger and Hostility</a:t>
            </a:r>
          </a:p>
          <a:p>
            <a:pPr marL="425450" lvl="0" indent="-285750" algn="just">
              <a:buFont typeface="Arial" panose="020B0604020202020204" pitchFamily="34" charset="0"/>
              <a:buChar char="•"/>
            </a:pPr>
            <a:endParaRPr lang="en-CA" dirty="0">
              <a:solidFill>
                <a:srgbClr val="FFC000"/>
              </a:solidFill>
            </a:endParaRPr>
          </a:p>
          <a:p>
            <a:pPr marL="425450" lvl="0" indent="-285750" algn="just">
              <a:buFont typeface="Arial" panose="020B0604020202020204" pitchFamily="34" charset="0"/>
              <a:buChar char="•"/>
            </a:pPr>
            <a:r>
              <a:rPr lang="en-CA" dirty="0">
                <a:solidFill>
                  <a:srgbClr val="FFC000"/>
                </a:solidFill>
              </a:rPr>
              <a:t>Blaming others</a:t>
            </a:r>
          </a:p>
          <a:p>
            <a:pPr marL="425450" lvl="0" indent="-285750" algn="just">
              <a:buFont typeface="Arial" panose="020B0604020202020204" pitchFamily="34" charset="0"/>
              <a:buChar char="•"/>
            </a:pPr>
            <a:endParaRPr lang="en-CA" dirty="0">
              <a:solidFill>
                <a:srgbClr val="FFC000"/>
              </a:solidFill>
            </a:endParaRPr>
          </a:p>
          <a:p>
            <a:pPr marL="425450" lvl="0" indent="-285750" algn="just">
              <a:buFont typeface="Arial" panose="020B0604020202020204" pitchFamily="34" charset="0"/>
              <a:buChar char="•"/>
            </a:pPr>
            <a:r>
              <a:rPr lang="en-CA" dirty="0">
                <a:solidFill>
                  <a:srgbClr val="FFC000"/>
                </a:solidFill>
              </a:rPr>
              <a:t>Reduced ability to support teammates</a:t>
            </a:r>
          </a:p>
          <a:p>
            <a:pPr marL="425450" lvl="0" indent="-285750" algn="just">
              <a:buFont typeface="Arial" panose="020B0604020202020204" pitchFamily="34" charset="0"/>
              <a:buChar char="•"/>
            </a:pPr>
            <a:endParaRPr lang="en-CA" dirty="0">
              <a:solidFill>
                <a:srgbClr val="FFC000"/>
              </a:solidFill>
            </a:endParaRPr>
          </a:p>
          <a:p>
            <a:pPr marL="425450" lvl="0" indent="-285750" algn="just">
              <a:buFont typeface="Arial" panose="020B0604020202020204" pitchFamily="34" charset="0"/>
              <a:buChar char="•"/>
            </a:pPr>
            <a:r>
              <a:rPr lang="en-CA" dirty="0">
                <a:solidFill>
                  <a:srgbClr val="FFC000"/>
                </a:solidFill>
              </a:rPr>
              <a:t>Conflicts with peers or family</a:t>
            </a:r>
          </a:p>
          <a:p>
            <a:pPr marL="425450" lvl="0" indent="-285750" algn="just">
              <a:buFont typeface="Arial" panose="020B0604020202020204" pitchFamily="34" charset="0"/>
              <a:buChar char="•"/>
            </a:pPr>
            <a:endParaRPr lang="en-CA" dirty="0">
              <a:solidFill>
                <a:srgbClr val="FFC000"/>
              </a:solidFill>
            </a:endParaRPr>
          </a:p>
          <a:p>
            <a:pPr marL="425450" lvl="0" indent="-285750" algn="just">
              <a:buFont typeface="Arial" panose="020B0604020202020204" pitchFamily="34" charset="0"/>
              <a:buChar char="•"/>
            </a:pPr>
            <a:r>
              <a:rPr lang="en-CA" dirty="0">
                <a:solidFill>
                  <a:srgbClr val="FFC000"/>
                </a:solidFill>
              </a:rPr>
              <a:t>Withdrawal</a:t>
            </a:r>
          </a:p>
          <a:p>
            <a:pPr marL="425450" lvl="0" indent="-285750" algn="just">
              <a:buFont typeface="Arial" panose="020B0604020202020204" pitchFamily="34" charset="0"/>
              <a:buChar char="•"/>
            </a:pPr>
            <a:endParaRPr lang="en-CA" dirty="0">
              <a:solidFill>
                <a:srgbClr val="FFC000"/>
              </a:solidFill>
            </a:endParaRPr>
          </a:p>
          <a:p>
            <a:pPr marL="425450" lvl="0" indent="-285750" algn="just">
              <a:buFont typeface="Arial" panose="020B0604020202020204" pitchFamily="34" charset="0"/>
              <a:buChar char="•"/>
            </a:pPr>
            <a:r>
              <a:rPr lang="en-CA" dirty="0">
                <a:solidFill>
                  <a:srgbClr val="FFC000"/>
                </a:solidFill>
              </a:rPr>
              <a:t>Isolation</a:t>
            </a:r>
          </a:p>
        </p:txBody>
      </p:sp>
      <p:pic>
        <p:nvPicPr>
          <p:cNvPr id="6" name="Picture 5">
            <a:extLst>
              <a:ext uri="{FF2B5EF4-FFF2-40B4-BE49-F238E27FC236}">
                <a16:creationId xmlns:a16="http://schemas.microsoft.com/office/drawing/2014/main" id="{1CC0A20E-159B-F54F-9386-CA9DBEADB283}"/>
              </a:ext>
            </a:extLst>
          </p:cNvPr>
          <p:cNvPicPr>
            <a:picLocks noChangeAspect="1"/>
          </p:cNvPicPr>
          <p:nvPr/>
        </p:nvPicPr>
        <p:blipFill>
          <a:blip r:embed="rId4"/>
          <a:stretch>
            <a:fillRect/>
          </a:stretch>
        </p:blipFill>
        <p:spPr>
          <a:xfrm>
            <a:off x="7092960" y="0"/>
            <a:ext cx="2223479" cy="1718143"/>
          </a:xfrm>
          <a:prstGeom prst="rect">
            <a:avLst/>
          </a:prstGeom>
        </p:spPr>
      </p:pic>
      <p:sp>
        <p:nvSpPr>
          <p:cNvPr id="7" name="Title 3">
            <a:extLst>
              <a:ext uri="{FF2B5EF4-FFF2-40B4-BE49-F238E27FC236}">
                <a16:creationId xmlns:a16="http://schemas.microsoft.com/office/drawing/2014/main" id="{9AEEC293-56B7-B44C-BF1D-A4DDD9F868A8}"/>
              </a:ext>
            </a:extLst>
          </p:cNvPr>
          <p:cNvSpPr txBox="1">
            <a:spLocks noGrp="1"/>
          </p:cNvSpPr>
          <p:nvPr>
            <p:ph type="ctrTitle"/>
          </p:nvPr>
        </p:nvSpPr>
        <p:spPr>
          <a:xfrm>
            <a:off x="630381" y="208418"/>
            <a:ext cx="7265400" cy="677078"/>
          </a:xfrm>
          <a:prstGeom prst="rect">
            <a:avLst/>
          </a:prstGeom>
          <a:noFill/>
        </p:spPr>
        <p:txBody>
          <a:bodyPr wrap="square" rtlCol="0">
            <a:spAutoFit/>
          </a:bodyPr>
          <a:lstStyle/>
          <a:p>
            <a:pPr algn="ctr"/>
            <a:r>
              <a:rPr lang="en-US" sz="3200" dirty="0">
                <a:solidFill>
                  <a:schemeClr val="tx1"/>
                </a:solidFill>
              </a:rPr>
              <a:t>Interpersonal Psychological Impact </a:t>
            </a:r>
          </a:p>
        </p:txBody>
      </p:sp>
    </p:spTree>
    <p:extLst>
      <p:ext uri="{BB962C8B-B14F-4D97-AF65-F5344CB8AC3E}">
        <p14:creationId xmlns:p14="http://schemas.microsoft.com/office/powerpoint/2010/main" val="3628381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9D19C-C395-534B-BFA3-3EDEB560A53B}"/>
              </a:ext>
            </a:extLst>
          </p:cNvPr>
          <p:cNvSpPr txBox="1">
            <a:spLocks noGrp="1"/>
          </p:cNvSpPr>
          <p:nvPr>
            <p:ph type="ctrTitle"/>
          </p:nvPr>
        </p:nvSpPr>
        <p:spPr>
          <a:xfrm>
            <a:off x="630381" y="208418"/>
            <a:ext cx="7265400" cy="677078"/>
          </a:xfrm>
          <a:prstGeom prst="rect">
            <a:avLst/>
          </a:prstGeom>
          <a:noFill/>
        </p:spPr>
        <p:txBody>
          <a:bodyPr wrap="square" rtlCol="0">
            <a:spAutoFit/>
          </a:bodyPr>
          <a:lstStyle/>
          <a:p>
            <a:pPr algn="ctr"/>
            <a:r>
              <a:rPr lang="en-US" sz="3200" dirty="0">
                <a:solidFill>
                  <a:schemeClr val="tx1"/>
                </a:solidFill>
              </a:rPr>
              <a:t>Responder Self-Care Techniques</a:t>
            </a:r>
          </a:p>
        </p:txBody>
      </p:sp>
      <p:sp>
        <p:nvSpPr>
          <p:cNvPr id="5" name="Google Shape;235;p35">
            <a:extLst>
              <a:ext uri="{FF2B5EF4-FFF2-40B4-BE49-F238E27FC236}">
                <a16:creationId xmlns:a16="http://schemas.microsoft.com/office/drawing/2014/main" id="{4AC72846-AE79-3643-A231-45C69EAD2699}"/>
              </a:ext>
            </a:extLst>
          </p:cNvPr>
          <p:cNvSpPr txBox="1">
            <a:spLocks noGrp="1"/>
          </p:cNvSpPr>
          <p:nvPr>
            <p:ph type="body" idx="1"/>
          </p:nvPr>
        </p:nvSpPr>
        <p:spPr>
          <a:xfrm>
            <a:off x="1053682" y="1493281"/>
            <a:ext cx="7703700" cy="3455876"/>
          </a:xfrm>
          <a:prstGeom prst="rect">
            <a:avLst/>
          </a:prstGeom>
        </p:spPr>
        <p:txBody>
          <a:bodyPr spcFirstLastPara="1" wrap="square" lIns="91425" tIns="91425" rIns="91425" bIns="91425" anchor="t" anchorCtr="0">
            <a:noAutofit/>
          </a:bodyPr>
          <a:lstStyle/>
          <a:p>
            <a:pPr marL="425450" indent="-285750" algn="just">
              <a:buFont typeface="Arial" panose="020B0604020202020204" pitchFamily="34" charset="0"/>
              <a:buChar char="•"/>
            </a:pPr>
            <a:r>
              <a:rPr lang="en-CA" sz="1600" dirty="0">
                <a:solidFill>
                  <a:srgbClr val="FFC000"/>
                </a:solidFill>
              </a:rPr>
              <a:t>If possible, limit your working hours, set healthy limits for overtime and extra duties</a:t>
            </a:r>
            <a:r>
              <a:rPr lang="en-CA" sz="1600" dirty="0">
                <a:solidFill>
                  <a:schemeClr val="tx1"/>
                </a:solidFill>
              </a:rPr>
              <a:t>.</a:t>
            </a:r>
            <a:endParaRPr lang="en-US" dirty="0">
              <a:solidFill>
                <a:srgbClr val="FFC000"/>
              </a:solidFill>
            </a:endParaRPr>
          </a:p>
          <a:p>
            <a:pPr marL="425450" indent="-285750" algn="just">
              <a:lnSpc>
                <a:spcPct val="150000"/>
              </a:lnSpc>
              <a:buFont typeface="Arial" panose="020B0604020202020204" pitchFamily="34" charset="0"/>
              <a:buChar char="•"/>
            </a:pPr>
            <a:r>
              <a:rPr lang="en-CA" sz="1600" dirty="0">
                <a:solidFill>
                  <a:srgbClr val="FFC000"/>
                </a:solidFill>
              </a:rPr>
              <a:t>Work in teams and limit amount of time working alone</a:t>
            </a:r>
            <a:r>
              <a:rPr lang="en-CA" sz="1600" dirty="0">
                <a:solidFill>
                  <a:schemeClr val="tx1"/>
                </a:solidFill>
              </a:rPr>
              <a:t>.</a:t>
            </a:r>
            <a:endParaRPr lang="en-CA" sz="1600" dirty="0">
              <a:solidFill>
                <a:srgbClr val="FFC000"/>
              </a:solidFill>
            </a:endParaRPr>
          </a:p>
          <a:p>
            <a:pPr marL="425450" indent="-285750" algn="just">
              <a:lnSpc>
                <a:spcPct val="150000"/>
              </a:lnSpc>
              <a:buFont typeface="Arial" panose="020B0604020202020204" pitchFamily="34" charset="0"/>
              <a:buChar char="•"/>
            </a:pPr>
            <a:r>
              <a:rPr lang="en-CA" sz="1600" dirty="0">
                <a:solidFill>
                  <a:srgbClr val="FFC000"/>
                </a:solidFill>
              </a:rPr>
              <a:t>Journaling about your thoughts </a:t>
            </a:r>
            <a:r>
              <a:rPr lang="en-CA" sz="1600" dirty="0">
                <a:solidFill>
                  <a:schemeClr val="tx1"/>
                </a:solidFill>
              </a:rPr>
              <a:t>and</a:t>
            </a:r>
            <a:r>
              <a:rPr lang="en-CA" sz="1600" dirty="0">
                <a:solidFill>
                  <a:srgbClr val="FFC000"/>
                </a:solidFill>
              </a:rPr>
              <a:t> impacts can be a helpful release</a:t>
            </a:r>
            <a:r>
              <a:rPr lang="en-CA" sz="1600" dirty="0">
                <a:solidFill>
                  <a:schemeClr val="tx1"/>
                </a:solidFill>
              </a:rPr>
              <a:t>.</a:t>
            </a:r>
            <a:endParaRPr lang="en-CA" sz="1600" dirty="0">
              <a:solidFill>
                <a:srgbClr val="FFC000"/>
              </a:solidFill>
            </a:endParaRPr>
          </a:p>
          <a:p>
            <a:pPr marL="425450" indent="-285750" algn="just">
              <a:lnSpc>
                <a:spcPct val="150000"/>
              </a:lnSpc>
              <a:buFont typeface="Arial" panose="020B0604020202020204" pitchFamily="34" charset="0"/>
              <a:buChar char="•"/>
            </a:pPr>
            <a:r>
              <a:rPr lang="en-CA" sz="1600" dirty="0">
                <a:solidFill>
                  <a:srgbClr val="FFC000"/>
                </a:solidFill>
              </a:rPr>
              <a:t>Talk to family, friends, supervisors, </a:t>
            </a:r>
            <a:r>
              <a:rPr lang="en-CA" sz="1600" dirty="0">
                <a:solidFill>
                  <a:schemeClr val="tx1"/>
                </a:solidFill>
              </a:rPr>
              <a:t>and</a:t>
            </a:r>
            <a:r>
              <a:rPr lang="en-CA" sz="1600" dirty="0">
                <a:solidFill>
                  <a:srgbClr val="FFC000"/>
                </a:solidFill>
              </a:rPr>
              <a:t> teammates about how you are impacted by events</a:t>
            </a:r>
            <a:r>
              <a:rPr lang="en-CA" sz="1600" dirty="0">
                <a:solidFill>
                  <a:schemeClr val="tx1"/>
                </a:solidFill>
              </a:rPr>
              <a:t>.</a:t>
            </a:r>
            <a:endParaRPr lang="en-CA" dirty="0"/>
          </a:p>
          <a:p>
            <a:pPr marL="425450" indent="-285750" algn="just">
              <a:lnSpc>
                <a:spcPct val="150000"/>
              </a:lnSpc>
              <a:buFont typeface="Arial" panose="020B0604020202020204" pitchFamily="34" charset="0"/>
              <a:buChar char="•"/>
            </a:pPr>
            <a:r>
              <a:rPr lang="en-CA" sz="1600" dirty="0">
                <a:solidFill>
                  <a:srgbClr val="FFC000"/>
                </a:solidFill>
              </a:rPr>
              <a:t>Use breathing </a:t>
            </a:r>
            <a:r>
              <a:rPr lang="en-CA" sz="1600" dirty="0">
                <a:solidFill>
                  <a:schemeClr val="tx1"/>
                </a:solidFill>
              </a:rPr>
              <a:t>and</a:t>
            </a:r>
            <a:r>
              <a:rPr lang="en-CA" sz="1600" dirty="0">
                <a:solidFill>
                  <a:srgbClr val="FFC000"/>
                </a:solidFill>
              </a:rPr>
              <a:t> relaxation techniques</a:t>
            </a:r>
            <a:r>
              <a:rPr lang="en-CA" sz="1600" dirty="0">
                <a:solidFill>
                  <a:schemeClr val="tx1"/>
                </a:solidFill>
              </a:rPr>
              <a:t>.</a:t>
            </a:r>
            <a:r>
              <a:rPr lang="en-CA" sz="1600" dirty="0">
                <a:solidFill>
                  <a:srgbClr val="FFC000"/>
                </a:solidFill>
              </a:rPr>
              <a:t> </a:t>
            </a:r>
          </a:p>
          <a:p>
            <a:pPr marL="425450" lvl="0" indent="-285750" algn="just">
              <a:lnSpc>
                <a:spcPct val="150000"/>
              </a:lnSpc>
              <a:buFont typeface="Arial" panose="020B0604020202020204" pitchFamily="34" charset="0"/>
              <a:buChar char="•"/>
            </a:pPr>
            <a:r>
              <a:rPr lang="en-CA" sz="1600" dirty="0">
                <a:solidFill>
                  <a:srgbClr val="FFC000"/>
                </a:solidFill>
              </a:rPr>
              <a:t>Maintain a healthy diet </a:t>
            </a:r>
            <a:r>
              <a:rPr lang="en-CA" sz="1600" dirty="0">
                <a:solidFill>
                  <a:schemeClr val="tx1"/>
                </a:solidFill>
              </a:rPr>
              <a:t>and</a:t>
            </a:r>
            <a:r>
              <a:rPr lang="en-CA" sz="1600" dirty="0">
                <a:solidFill>
                  <a:srgbClr val="FFC000"/>
                </a:solidFill>
              </a:rPr>
              <a:t> get adequate sleep and exercise</a:t>
            </a:r>
            <a:r>
              <a:rPr lang="en-CA" sz="1600" dirty="0">
                <a:solidFill>
                  <a:schemeClr val="tx1"/>
                </a:solidFill>
              </a:rPr>
              <a:t>.</a:t>
            </a:r>
            <a:endParaRPr lang="en-CA" sz="1600" dirty="0">
              <a:solidFill>
                <a:srgbClr val="FFC000"/>
              </a:solidFill>
            </a:endParaRPr>
          </a:p>
          <a:p>
            <a:pPr marL="425450" lvl="0" indent="-285750" algn="just">
              <a:lnSpc>
                <a:spcPct val="150000"/>
              </a:lnSpc>
              <a:buFont typeface="Arial" panose="020B0604020202020204" pitchFamily="34" charset="0"/>
              <a:buChar char="•"/>
            </a:pPr>
            <a:r>
              <a:rPr lang="en-CA" sz="1600" dirty="0">
                <a:solidFill>
                  <a:srgbClr val="FFC000"/>
                </a:solidFill>
              </a:rPr>
              <a:t>Know that it is okay to draw boundaries and say “no”</a:t>
            </a:r>
            <a:r>
              <a:rPr lang="en-CA" sz="1600" dirty="0">
                <a:solidFill>
                  <a:schemeClr val="tx1"/>
                </a:solidFill>
              </a:rPr>
              <a:t>.</a:t>
            </a:r>
            <a:endParaRPr lang="en-CA" sz="1600" dirty="0">
              <a:solidFill>
                <a:srgbClr val="FFC000"/>
              </a:solidFill>
            </a:endParaRPr>
          </a:p>
          <a:p>
            <a:pPr marL="425450" indent="-285750" algn="just">
              <a:lnSpc>
                <a:spcPct val="150000"/>
              </a:lnSpc>
              <a:buFont typeface="Arial" panose="020B0604020202020204" pitchFamily="34" charset="0"/>
              <a:buChar char="•"/>
            </a:pPr>
            <a:r>
              <a:rPr lang="en-CA" sz="1600" dirty="0">
                <a:solidFill>
                  <a:srgbClr val="FFC000"/>
                </a:solidFill>
              </a:rPr>
              <a:t>Be ok with not being ok at times. Avoid the "suck it up" attitude</a:t>
            </a:r>
            <a:r>
              <a:rPr lang="en-CA" sz="1600" dirty="0">
                <a:solidFill>
                  <a:schemeClr val="tx1"/>
                </a:solidFill>
              </a:rPr>
              <a:t>.</a:t>
            </a:r>
            <a:endParaRPr lang="en-CA" sz="1600" dirty="0">
              <a:solidFill>
                <a:srgbClr val="FFC000"/>
              </a:solidFill>
            </a:endParaRPr>
          </a:p>
          <a:p>
            <a:pPr marL="425450" lvl="0" indent="-285750" algn="just">
              <a:lnSpc>
                <a:spcPct val="150000"/>
              </a:lnSpc>
              <a:buFont typeface="Arial" panose="020B0604020202020204" pitchFamily="34" charset="0"/>
              <a:buChar char="•"/>
            </a:pPr>
            <a:endParaRPr lang="en-CA" sz="2800" dirty="0">
              <a:solidFill>
                <a:schemeClr val="tx1"/>
              </a:solidFill>
            </a:endParaRPr>
          </a:p>
        </p:txBody>
      </p:sp>
      <p:pic>
        <p:nvPicPr>
          <p:cNvPr id="7" name="Picture 6">
            <a:extLst>
              <a:ext uri="{FF2B5EF4-FFF2-40B4-BE49-F238E27FC236}">
                <a16:creationId xmlns:a16="http://schemas.microsoft.com/office/drawing/2014/main" id="{0C39FE60-A06C-094E-ADCA-8D754F980CD6}"/>
              </a:ext>
            </a:extLst>
          </p:cNvPr>
          <p:cNvPicPr>
            <a:picLocks noChangeAspect="1"/>
          </p:cNvPicPr>
          <p:nvPr/>
        </p:nvPicPr>
        <p:blipFill>
          <a:blip r:embed="rId3"/>
          <a:stretch>
            <a:fillRect/>
          </a:stretch>
        </p:blipFill>
        <p:spPr>
          <a:xfrm>
            <a:off x="7092960" y="0"/>
            <a:ext cx="2223479" cy="1718143"/>
          </a:xfrm>
          <a:prstGeom prst="rect">
            <a:avLst/>
          </a:prstGeom>
        </p:spPr>
      </p:pic>
    </p:spTree>
    <p:extLst>
      <p:ext uri="{BB962C8B-B14F-4D97-AF65-F5344CB8AC3E}">
        <p14:creationId xmlns:p14="http://schemas.microsoft.com/office/powerpoint/2010/main" val="410757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2706768" y="967531"/>
            <a:ext cx="6105716" cy="4052950"/>
          </a:xfrm>
          <a:prstGeom prst="rect">
            <a:avLst/>
          </a:prstGeom>
        </p:spPr>
        <p:txBody>
          <a:bodyPr spcFirstLastPara="1" wrap="square" lIns="91425" tIns="91425" rIns="91425" bIns="91425" anchor="t" anchorCtr="0">
            <a:noAutofit/>
          </a:bodyPr>
          <a:lstStyle/>
          <a:p>
            <a:pPr marL="425450" indent="-285750" algn="l">
              <a:lnSpc>
                <a:spcPct val="150000"/>
              </a:lnSpc>
              <a:buFont typeface="Arial" panose="020B0604020202020204" pitchFamily="34" charset="0"/>
              <a:buChar char="•"/>
            </a:pPr>
            <a:r>
              <a:rPr lang="en-CA" dirty="0">
                <a:solidFill>
                  <a:srgbClr val="FFC000"/>
                </a:solidFill>
              </a:rPr>
              <a:t>It is not selfish to take a break</a:t>
            </a:r>
            <a:r>
              <a:rPr lang="en-CA" dirty="0">
                <a:solidFill>
                  <a:schemeClr val="tx1"/>
                </a:solidFill>
              </a:rPr>
              <a:t>.</a:t>
            </a:r>
            <a:endParaRPr lang="en-US" dirty="0">
              <a:solidFill>
                <a:schemeClr val="tx1"/>
              </a:solidFill>
            </a:endParaRPr>
          </a:p>
          <a:p>
            <a:pPr marL="425450" indent="-285750" algn="l">
              <a:buFont typeface="Arial" panose="020B0604020202020204" pitchFamily="34" charset="0"/>
              <a:buChar char="•"/>
            </a:pPr>
            <a:endParaRPr lang="en-CA" dirty="0">
              <a:solidFill>
                <a:srgbClr val="FFC000"/>
              </a:solidFill>
            </a:endParaRPr>
          </a:p>
          <a:p>
            <a:pPr marL="425450" indent="-285750" algn="l">
              <a:buFont typeface="Arial" panose="020B0604020202020204" pitchFamily="34" charset="0"/>
              <a:buChar char="•"/>
            </a:pPr>
            <a:r>
              <a:rPr lang="en-CA" dirty="0">
                <a:solidFill>
                  <a:srgbClr val="FFC000"/>
                </a:solidFill>
              </a:rPr>
              <a:t>The needs of the general public are not more important than your own needs </a:t>
            </a:r>
            <a:r>
              <a:rPr lang="en-CA" dirty="0">
                <a:solidFill>
                  <a:schemeClr val="tx1"/>
                </a:solidFill>
              </a:rPr>
              <a:t>and</a:t>
            </a:r>
            <a:r>
              <a:rPr lang="en-CA" dirty="0">
                <a:solidFill>
                  <a:srgbClr val="FFC000"/>
                </a:solidFill>
              </a:rPr>
              <a:t> wellbeing</a:t>
            </a:r>
            <a:r>
              <a:rPr lang="en-CA" dirty="0">
                <a:solidFill>
                  <a:schemeClr val="tx1"/>
                </a:solidFill>
              </a:rPr>
              <a:t>.</a:t>
            </a:r>
            <a:endParaRPr lang="en-US" dirty="0">
              <a:solidFill>
                <a:schemeClr val="tx1"/>
              </a:solidFill>
            </a:endParaRPr>
          </a:p>
          <a:p>
            <a:pPr marL="425450" indent="-285750" algn="l">
              <a:buFont typeface="Arial" panose="020B0604020202020204" pitchFamily="34" charset="0"/>
              <a:buChar char="•"/>
            </a:pPr>
            <a:endParaRPr lang="en-CA" dirty="0">
              <a:solidFill>
                <a:srgbClr val="FFC000"/>
              </a:solidFill>
            </a:endParaRPr>
          </a:p>
          <a:p>
            <a:pPr marL="425450" lvl="0" indent="-285750" algn="l">
              <a:buFont typeface="Arial" panose="020B0604020202020204" pitchFamily="34" charset="0"/>
              <a:buChar char="•"/>
            </a:pPr>
            <a:r>
              <a:rPr lang="en-CA" dirty="0">
                <a:solidFill>
                  <a:srgbClr val="FFC000"/>
                </a:solidFill>
              </a:rPr>
              <a:t>Working all the time does not mean you will make your best contribution</a:t>
            </a:r>
            <a:r>
              <a:rPr lang="en-CA" dirty="0">
                <a:solidFill>
                  <a:schemeClr val="tx1"/>
                </a:solidFill>
              </a:rPr>
              <a:t>.</a:t>
            </a:r>
          </a:p>
          <a:p>
            <a:pPr marL="425450" indent="-285750" algn="l">
              <a:buFont typeface="Arial" panose="020B0604020202020204" pitchFamily="34" charset="0"/>
              <a:buChar char="•"/>
            </a:pPr>
            <a:endParaRPr lang="en-CA" dirty="0">
              <a:solidFill>
                <a:srgbClr val="FFC000"/>
              </a:solidFill>
            </a:endParaRPr>
          </a:p>
          <a:p>
            <a:pPr marL="425450" indent="-285750" algn="l">
              <a:buFont typeface="Arial" panose="020B0604020202020204" pitchFamily="34" charset="0"/>
              <a:buChar char="•"/>
            </a:pPr>
            <a:r>
              <a:rPr lang="en-CA" dirty="0">
                <a:solidFill>
                  <a:srgbClr val="FFC000"/>
                </a:solidFill>
              </a:rPr>
              <a:t>There are other people who can help in the response, let them</a:t>
            </a:r>
            <a:r>
              <a:rPr lang="en-CA" dirty="0">
                <a:solidFill>
                  <a:schemeClr val="tx1"/>
                </a:solidFill>
              </a:rPr>
              <a:t>.</a:t>
            </a:r>
          </a:p>
          <a:p>
            <a:pPr marL="425450" indent="-285750" algn="l">
              <a:buFont typeface="Arial" panose="020B0604020202020204" pitchFamily="34" charset="0"/>
              <a:buChar char="•"/>
            </a:pPr>
            <a:endParaRPr lang="en-CA" dirty="0">
              <a:solidFill>
                <a:srgbClr val="FFC000"/>
              </a:solidFill>
            </a:endParaRPr>
          </a:p>
          <a:p>
            <a:pPr marL="425450" indent="-285750" algn="l">
              <a:buFont typeface="Arial" panose="020B0604020202020204" pitchFamily="34" charset="0"/>
              <a:buChar char="•"/>
            </a:pPr>
            <a:r>
              <a:rPr lang="en-CA" dirty="0">
                <a:solidFill>
                  <a:srgbClr val="FFC000"/>
                </a:solidFill>
              </a:rPr>
              <a:t>Knowing how to recognise signs of stress in yourself and how to effectively cope will allow you to keep helping those who are affected</a:t>
            </a:r>
            <a:r>
              <a:rPr lang="en-CA" dirty="0">
                <a:solidFill>
                  <a:schemeClr val="tx1"/>
                </a:solidFill>
              </a:rPr>
              <a:t>.</a:t>
            </a:r>
          </a:p>
        </p:txBody>
      </p:sp>
      <p:pic>
        <p:nvPicPr>
          <p:cNvPr id="6" name="Picture 5">
            <a:extLst>
              <a:ext uri="{FF2B5EF4-FFF2-40B4-BE49-F238E27FC236}">
                <a16:creationId xmlns:a16="http://schemas.microsoft.com/office/drawing/2014/main" id="{223AC26A-22D7-254F-958F-A42DF69C06BB}"/>
              </a:ext>
            </a:extLst>
          </p:cNvPr>
          <p:cNvPicPr>
            <a:picLocks noChangeAspect="1"/>
          </p:cNvPicPr>
          <p:nvPr/>
        </p:nvPicPr>
        <p:blipFill>
          <a:blip r:embed="rId4"/>
          <a:stretch>
            <a:fillRect/>
          </a:stretch>
        </p:blipFill>
        <p:spPr>
          <a:xfrm>
            <a:off x="7092960" y="0"/>
            <a:ext cx="2223479" cy="1718143"/>
          </a:xfrm>
          <a:prstGeom prst="rect">
            <a:avLst/>
          </a:prstGeom>
        </p:spPr>
      </p:pic>
      <p:sp>
        <p:nvSpPr>
          <p:cNvPr id="7" name="Title 3">
            <a:extLst>
              <a:ext uri="{FF2B5EF4-FFF2-40B4-BE49-F238E27FC236}">
                <a16:creationId xmlns:a16="http://schemas.microsoft.com/office/drawing/2014/main" id="{ACD8C665-1A1F-9846-B5C2-4309B1A6BD91}"/>
              </a:ext>
            </a:extLst>
          </p:cNvPr>
          <p:cNvSpPr txBox="1">
            <a:spLocks noGrp="1"/>
          </p:cNvSpPr>
          <p:nvPr>
            <p:ph type="ctrTitle"/>
          </p:nvPr>
        </p:nvSpPr>
        <p:spPr>
          <a:xfrm>
            <a:off x="630381" y="208418"/>
            <a:ext cx="7265400" cy="677078"/>
          </a:xfrm>
          <a:prstGeom prst="rect">
            <a:avLst/>
          </a:prstGeom>
          <a:noFill/>
        </p:spPr>
        <p:txBody>
          <a:bodyPr wrap="square" rtlCol="0">
            <a:spAutoFit/>
          </a:bodyPr>
          <a:lstStyle/>
          <a:p>
            <a:pPr algn="ctr"/>
            <a:r>
              <a:rPr lang="en-US" sz="3200" dirty="0">
                <a:solidFill>
                  <a:schemeClr val="tx1"/>
                </a:solidFill>
              </a:rPr>
              <a:t>It is Important to Remember:</a:t>
            </a:r>
          </a:p>
        </p:txBody>
      </p:sp>
    </p:spTree>
    <p:extLst>
      <p:ext uri="{BB962C8B-B14F-4D97-AF65-F5344CB8AC3E}">
        <p14:creationId xmlns:p14="http://schemas.microsoft.com/office/powerpoint/2010/main" val="295811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5E773E-5F50-9B43-BD47-C2F36400EBFC}"/>
              </a:ext>
            </a:extLst>
          </p:cNvPr>
          <p:cNvSpPr>
            <a:spLocks noGrp="1"/>
          </p:cNvSpPr>
          <p:nvPr>
            <p:ph type="subTitle" idx="1"/>
          </p:nvPr>
        </p:nvSpPr>
        <p:spPr>
          <a:xfrm>
            <a:off x="3670136" y="1573823"/>
            <a:ext cx="3893700" cy="2505801"/>
          </a:xfrm>
        </p:spPr>
        <p:txBody>
          <a:bodyPr/>
          <a:lstStyle/>
          <a:p>
            <a:r>
              <a:rPr lang="en-US" sz="3200" dirty="0"/>
              <a:t>Tips for Family Members of Public Safety Personnel (PSP) During COVID-19</a:t>
            </a:r>
          </a:p>
        </p:txBody>
      </p:sp>
      <p:pic>
        <p:nvPicPr>
          <p:cNvPr id="4" name="Picture 3">
            <a:extLst>
              <a:ext uri="{FF2B5EF4-FFF2-40B4-BE49-F238E27FC236}">
                <a16:creationId xmlns:a16="http://schemas.microsoft.com/office/drawing/2014/main" id="{C9374BD1-F5DC-174D-BCAC-F737B9E7CD31}"/>
              </a:ext>
            </a:extLst>
          </p:cNvPr>
          <p:cNvPicPr>
            <a:picLocks noChangeAspect="1"/>
          </p:cNvPicPr>
          <p:nvPr/>
        </p:nvPicPr>
        <p:blipFill>
          <a:blip r:embed="rId2"/>
          <a:stretch>
            <a:fillRect/>
          </a:stretch>
        </p:blipFill>
        <p:spPr>
          <a:xfrm>
            <a:off x="7092960" y="0"/>
            <a:ext cx="2223479" cy="1718143"/>
          </a:xfrm>
          <a:prstGeom prst="rect">
            <a:avLst/>
          </a:prstGeom>
        </p:spPr>
      </p:pic>
    </p:spTree>
    <p:extLst>
      <p:ext uri="{BB962C8B-B14F-4D97-AF65-F5344CB8AC3E}">
        <p14:creationId xmlns:p14="http://schemas.microsoft.com/office/powerpoint/2010/main" val="100658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449D94-7FA6-E84B-9478-144390E5765C}"/>
              </a:ext>
            </a:extLst>
          </p:cNvPr>
          <p:cNvSpPr>
            <a:spLocks noGrp="1"/>
          </p:cNvSpPr>
          <p:nvPr>
            <p:ph type="body" idx="1"/>
          </p:nvPr>
        </p:nvSpPr>
        <p:spPr>
          <a:xfrm>
            <a:off x="720050" y="959957"/>
            <a:ext cx="7703700" cy="3893397"/>
          </a:xfrm>
        </p:spPr>
        <p:txBody>
          <a:bodyPr/>
          <a:lstStyle/>
          <a:p>
            <a:pPr marL="330200" indent="-171450">
              <a:buFont typeface="Arial" panose="020B0604020202020204" pitchFamily="34" charset="0"/>
              <a:buChar char="•"/>
            </a:pPr>
            <a:r>
              <a:rPr lang="en-US" sz="1600" dirty="0">
                <a:solidFill>
                  <a:srgbClr val="FFC000"/>
                </a:solidFill>
              </a:rPr>
              <a:t>Encourage PSP to get adequate rest</a:t>
            </a:r>
            <a:r>
              <a:rPr lang="en-US" sz="1600" dirty="0">
                <a:solidFill>
                  <a:schemeClr val="tx1"/>
                </a:solidFill>
              </a:rPr>
              <a:t>.</a:t>
            </a:r>
          </a:p>
          <a:p>
            <a:pPr marL="330200" indent="-171450">
              <a:buFont typeface="Arial" panose="020B0604020202020204" pitchFamily="34" charset="0"/>
              <a:buChar char="•"/>
            </a:pPr>
            <a:endParaRPr lang="en-US" sz="1600" dirty="0">
              <a:solidFill>
                <a:srgbClr val="FFC000"/>
              </a:solidFill>
            </a:endParaRPr>
          </a:p>
          <a:p>
            <a:pPr marL="330200" indent="-171450">
              <a:buFont typeface="Arial" panose="020B0604020202020204" pitchFamily="34" charset="0"/>
              <a:buChar char="•"/>
            </a:pPr>
            <a:r>
              <a:rPr lang="en-US" sz="1600" dirty="0">
                <a:solidFill>
                  <a:srgbClr val="FFC000"/>
                </a:solidFill>
              </a:rPr>
              <a:t>Remind PSP to maintain a healthy diet </a:t>
            </a:r>
            <a:r>
              <a:rPr lang="en-US" sz="1600" dirty="0">
                <a:solidFill>
                  <a:schemeClr val="tx1"/>
                </a:solidFill>
              </a:rPr>
              <a:t>and</a:t>
            </a:r>
            <a:r>
              <a:rPr lang="en-US" sz="1600" dirty="0">
                <a:solidFill>
                  <a:srgbClr val="FFC000"/>
                </a:solidFill>
              </a:rPr>
              <a:t> physical activity, even if it’s just walking</a:t>
            </a:r>
            <a:r>
              <a:rPr lang="en-US" sz="1600" dirty="0">
                <a:solidFill>
                  <a:schemeClr val="tx1"/>
                </a:solidFill>
              </a:rPr>
              <a:t>.</a:t>
            </a:r>
          </a:p>
          <a:p>
            <a:pPr marL="330200" indent="-171450">
              <a:buFont typeface="Arial" panose="020B0604020202020204" pitchFamily="34" charset="0"/>
              <a:buChar char="•"/>
            </a:pPr>
            <a:endParaRPr lang="en-US" sz="1600" dirty="0">
              <a:solidFill>
                <a:srgbClr val="FFC000"/>
              </a:solidFill>
            </a:endParaRPr>
          </a:p>
          <a:p>
            <a:pPr marL="330200" indent="-171450">
              <a:buFont typeface="Arial" panose="020B0604020202020204" pitchFamily="34" charset="0"/>
              <a:buChar char="•"/>
            </a:pPr>
            <a:r>
              <a:rPr lang="en-US" sz="1600" dirty="0">
                <a:solidFill>
                  <a:srgbClr val="FFC000"/>
                </a:solidFill>
              </a:rPr>
              <a:t>Suggest PSP spend relaxation time with family </a:t>
            </a:r>
            <a:r>
              <a:rPr lang="en-US" sz="1600" dirty="0">
                <a:solidFill>
                  <a:schemeClr val="tx1"/>
                </a:solidFill>
              </a:rPr>
              <a:t>and</a:t>
            </a:r>
            <a:r>
              <a:rPr lang="en-US" sz="1600" dirty="0">
                <a:solidFill>
                  <a:srgbClr val="FFC000"/>
                </a:solidFill>
              </a:rPr>
              <a:t> friends, turn off the radio/pager, apps</a:t>
            </a:r>
            <a:r>
              <a:rPr lang="en-US" sz="1600" dirty="0">
                <a:solidFill>
                  <a:schemeClr val="tx1"/>
                </a:solidFill>
              </a:rPr>
              <a:t>.</a:t>
            </a:r>
          </a:p>
          <a:p>
            <a:pPr marL="330200" indent="-171450">
              <a:buFont typeface="Arial" panose="020B0604020202020204" pitchFamily="34" charset="0"/>
              <a:buChar char="•"/>
            </a:pPr>
            <a:endParaRPr lang="en-US" sz="1600" dirty="0">
              <a:solidFill>
                <a:srgbClr val="FFC000"/>
              </a:solidFill>
            </a:endParaRPr>
          </a:p>
          <a:p>
            <a:pPr marL="330200" indent="-171450">
              <a:buFont typeface="Arial" panose="020B0604020202020204" pitchFamily="34" charset="0"/>
              <a:buChar char="•"/>
            </a:pPr>
            <a:r>
              <a:rPr lang="en-US" sz="1600" dirty="0">
                <a:solidFill>
                  <a:srgbClr val="FFC000"/>
                </a:solidFill>
              </a:rPr>
              <a:t>Remind PSP of the importance of staying healthy </a:t>
            </a:r>
            <a:r>
              <a:rPr lang="en-US" sz="1600" dirty="0">
                <a:solidFill>
                  <a:schemeClr val="tx1"/>
                </a:solidFill>
              </a:rPr>
              <a:t>and</a:t>
            </a:r>
            <a:r>
              <a:rPr lang="en-US" sz="1600" dirty="0">
                <a:solidFill>
                  <a:srgbClr val="FFC000"/>
                </a:solidFill>
              </a:rPr>
              <a:t> seeking medical care as needed</a:t>
            </a:r>
            <a:r>
              <a:rPr lang="en-US" sz="1600" dirty="0">
                <a:solidFill>
                  <a:schemeClr val="tx1"/>
                </a:solidFill>
              </a:rPr>
              <a:t>.</a:t>
            </a:r>
          </a:p>
          <a:p>
            <a:pPr marL="330200" indent="-171450">
              <a:buFont typeface="Arial" panose="020B0604020202020204" pitchFamily="34" charset="0"/>
              <a:buChar char="•"/>
            </a:pPr>
            <a:endParaRPr lang="en-US" sz="1600" dirty="0">
              <a:solidFill>
                <a:srgbClr val="FFC000"/>
              </a:solidFill>
            </a:endParaRPr>
          </a:p>
          <a:p>
            <a:pPr marL="330200" indent="-171450">
              <a:buFont typeface="Arial" panose="020B0604020202020204" pitchFamily="34" charset="0"/>
              <a:buChar char="•"/>
            </a:pPr>
            <a:r>
              <a:rPr lang="en-US" sz="1600" dirty="0">
                <a:solidFill>
                  <a:srgbClr val="FFC000"/>
                </a:solidFill>
              </a:rPr>
              <a:t>Help PSP catch up on disrupted daily routines </a:t>
            </a:r>
            <a:r>
              <a:rPr lang="en-US" sz="1600" dirty="0">
                <a:solidFill>
                  <a:schemeClr val="tx1"/>
                </a:solidFill>
              </a:rPr>
              <a:t>(e.g., </a:t>
            </a:r>
            <a:r>
              <a:rPr lang="en-US" sz="1600" dirty="0">
                <a:solidFill>
                  <a:srgbClr val="FFC000"/>
                </a:solidFill>
              </a:rPr>
              <a:t>paying bills, mowing the lawn </a:t>
            </a:r>
            <a:r>
              <a:rPr lang="en-US" sz="1600" dirty="0">
                <a:solidFill>
                  <a:schemeClr val="tx1"/>
                </a:solidFill>
              </a:rPr>
              <a:t>or</a:t>
            </a:r>
            <a:r>
              <a:rPr lang="en-US" sz="1600" dirty="0">
                <a:solidFill>
                  <a:srgbClr val="FFC000"/>
                </a:solidFill>
              </a:rPr>
              <a:t> shoveling snow, shopping for groceries</a:t>
            </a:r>
            <a:r>
              <a:rPr lang="en-US" sz="1600" dirty="0">
                <a:solidFill>
                  <a:schemeClr val="tx1"/>
                </a:solidFill>
              </a:rPr>
              <a:t>).</a:t>
            </a:r>
          </a:p>
          <a:p>
            <a:pPr marL="330200" indent="-171450">
              <a:buFont typeface="Arial" panose="020B0604020202020204" pitchFamily="34" charset="0"/>
              <a:buChar char="•"/>
            </a:pPr>
            <a:endParaRPr lang="en-US" sz="1600" dirty="0">
              <a:solidFill>
                <a:srgbClr val="FFC000"/>
              </a:solidFill>
            </a:endParaRPr>
          </a:p>
          <a:p>
            <a:pPr marL="330200" indent="-171450">
              <a:buFont typeface="Arial" panose="020B0604020202020204" pitchFamily="34" charset="0"/>
              <a:buChar char="•"/>
            </a:pPr>
            <a:r>
              <a:rPr lang="en-US" sz="1600" dirty="0">
                <a:solidFill>
                  <a:srgbClr val="FFC000"/>
                </a:solidFill>
              </a:rPr>
              <a:t>Don’t expect PSP to talk about their experience, but instead allow them to share how the experience has impacted them</a:t>
            </a:r>
            <a:r>
              <a:rPr lang="en-US" sz="1600" dirty="0">
                <a:solidFill>
                  <a:schemeClr val="tx1"/>
                </a:solidFill>
              </a:rPr>
              <a:t>.</a:t>
            </a:r>
          </a:p>
        </p:txBody>
      </p:sp>
      <p:sp>
        <p:nvSpPr>
          <p:cNvPr id="6" name="Title 3">
            <a:extLst>
              <a:ext uri="{FF2B5EF4-FFF2-40B4-BE49-F238E27FC236}">
                <a16:creationId xmlns:a16="http://schemas.microsoft.com/office/drawing/2014/main" id="{35DCA83A-C232-AA47-B539-6593C9A7712C}"/>
              </a:ext>
            </a:extLst>
          </p:cNvPr>
          <p:cNvSpPr txBox="1">
            <a:spLocks noGrp="1"/>
          </p:cNvSpPr>
          <p:nvPr>
            <p:ph type="ctrTitle"/>
          </p:nvPr>
        </p:nvSpPr>
        <p:spPr>
          <a:xfrm>
            <a:off x="630381" y="208418"/>
            <a:ext cx="7265400" cy="677078"/>
          </a:xfrm>
          <a:prstGeom prst="rect">
            <a:avLst/>
          </a:prstGeom>
          <a:noFill/>
        </p:spPr>
        <p:txBody>
          <a:bodyPr wrap="square" rtlCol="0">
            <a:spAutoFit/>
          </a:bodyPr>
          <a:lstStyle/>
          <a:p>
            <a:pPr algn="ctr"/>
            <a:r>
              <a:rPr lang="en-US" sz="3200" dirty="0">
                <a:solidFill>
                  <a:schemeClr val="tx1"/>
                </a:solidFill>
              </a:rPr>
              <a:t>Tips for Families Supporting PSP</a:t>
            </a:r>
          </a:p>
        </p:txBody>
      </p:sp>
      <p:pic>
        <p:nvPicPr>
          <p:cNvPr id="7" name="Picture 6">
            <a:extLst>
              <a:ext uri="{FF2B5EF4-FFF2-40B4-BE49-F238E27FC236}">
                <a16:creationId xmlns:a16="http://schemas.microsoft.com/office/drawing/2014/main" id="{AF91D12B-C4F1-0544-A429-3499E4418537}"/>
              </a:ext>
            </a:extLst>
          </p:cNvPr>
          <p:cNvPicPr>
            <a:picLocks noChangeAspect="1"/>
          </p:cNvPicPr>
          <p:nvPr/>
        </p:nvPicPr>
        <p:blipFill>
          <a:blip r:embed="rId3"/>
          <a:stretch>
            <a:fillRect/>
          </a:stretch>
        </p:blipFill>
        <p:spPr>
          <a:xfrm>
            <a:off x="7092960" y="0"/>
            <a:ext cx="2223479" cy="1718143"/>
          </a:xfrm>
          <a:prstGeom prst="rect">
            <a:avLst/>
          </a:prstGeom>
        </p:spPr>
      </p:pic>
    </p:spTree>
    <p:extLst>
      <p:ext uri="{BB962C8B-B14F-4D97-AF65-F5344CB8AC3E}">
        <p14:creationId xmlns:p14="http://schemas.microsoft.com/office/powerpoint/2010/main" val="2298635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9774F4-8F45-8347-A686-C6360315CEDD}"/>
              </a:ext>
            </a:extLst>
          </p:cNvPr>
          <p:cNvSpPr>
            <a:spLocks noGrp="1"/>
          </p:cNvSpPr>
          <p:nvPr>
            <p:ph type="subTitle" idx="1"/>
          </p:nvPr>
        </p:nvSpPr>
        <p:spPr>
          <a:xfrm flipH="1">
            <a:off x="510698" y="1093735"/>
            <a:ext cx="5573099" cy="3733407"/>
          </a:xfrm>
        </p:spPr>
        <p:txBody>
          <a:bodyPr anchor="t"/>
          <a:lstStyle/>
          <a:p>
            <a:pPr marL="139700" indent="0"/>
            <a:r>
              <a:rPr lang="en-US" sz="1600" b="1" dirty="0">
                <a:solidFill>
                  <a:srgbClr val="FF0000"/>
                </a:solidFill>
              </a:rPr>
              <a:t>There are normal reactions to abnormal events. However, there are also reactions that may indicate </a:t>
            </a:r>
            <a:endParaRPr lang="en-US" dirty="0">
              <a:solidFill>
                <a:srgbClr val="FF0000"/>
              </a:solidFill>
            </a:endParaRPr>
          </a:p>
          <a:p>
            <a:pPr marL="139700" indent="0"/>
            <a:r>
              <a:rPr lang="en-US" sz="1600" b="1" dirty="0">
                <a:solidFill>
                  <a:srgbClr val="FF0000"/>
                </a:solidFill>
              </a:rPr>
              <a:t>the need for professional attention. </a:t>
            </a:r>
            <a:endParaRPr lang="en-US" dirty="0">
              <a:solidFill>
                <a:srgbClr val="FF0000"/>
              </a:solidFill>
            </a:endParaRPr>
          </a:p>
          <a:p>
            <a:pPr marL="139700" indent="0"/>
            <a:endParaRPr lang="en-US" sz="1600" dirty="0"/>
          </a:p>
          <a:p>
            <a:pPr marL="139700" indent="0"/>
            <a:r>
              <a:rPr lang="en-US" sz="1600" dirty="0"/>
              <a:t>These include:</a:t>
            </a:r>
            <a:endParaRPr lang="en-US" dirty="0"/>
          </a:p>
          <a:p>
            <a:pPr marL="425450" indent="-285750">
              <a:buFont typeface="Arial"/>
              <a:buChar char="•"/>
            </a:pPr>
            <a:r>
              <a:rPr lang="en-US" sz="1600" dirty="0">
                <a:solidFill>
                  <a:srgbClr val="FFC000"/>
                </a:solidFill>
              </a:rPr>
              <a:t>Disorientation</a:t>
            </a:r>
            <a:r>
              <a:rPr lang="en-US" sz="1600" dirty="0"/>
              <a:t>.</a:t>
            </a:r>
          </a:p>
          <a:p>
            <a:pPr marL="425450" indent="-285750">
              <a:buFont typeface="Arial" panose="020B0604020202020204" pitchFamily="34" charset="0"/>
              <a:buChar char="•"/>
            </a:pPr>
            <a:r>
              <a:rPr lang="en-US" sz="1600" dirty="0">
                <a:solidFill>
                  <a:srgbClr val="FFC000"/>
                </a:solidFill>
              </a:rPr>
              <a:t>Prolonged</a:t>
            </a:r>
            <a:r>
              <a:rPr lang="en-US" sz="1600" dirty="0"/>
              <a:t> or </a:t>
            </a:r>
            <a:r>
              <a:rPr lang="en-US" sz="1600" dirty="0">
                <a:solidFill>
                  <a:srgbClr val="FFC000"/>
                </a:solidFill>
              </a:rPr>
              <a:t>intense sadness</a:t>
            </a:r>
            <a:r>
              <a:rPr lang="en-US" sz="1600" dirty="0"/>
              <a:t>.</a:t>
            </a:r>
          </a:p>
          <a:p>
            <a:pPr marL="425450" indent="-285750">
              <a:buFont typeface="Arial" panose="020B0604020202020204" pitchFamily="34" charset="0"/>
              <a:buChar char="•"/>
            </a:pPr>
            <a:r>
              <a:rPr lang="en-US" sz="1600" dirty="0">
                <a:solidFill>
                  <a:srgbClr val="FFC000"/>
                </a:solidFill>
              </a:rPr>
              <a:t>Suicidal</a:t>
            </a:r>
            <a:r>
              <a:rPr lang="en-US" sz="1600" dirty="0"/>
              <a:t> or </a:t>
            </a:r>
            <a:r>
              <a:rPr lang="en-US" sz="1600" dirty="0">
                <a:solidFill>
                  <a:srgbClr val="FFC000"/>
                </a:solidFill>
              </a:rPr>
              <a:t>homicidal thoughts </a:t>
            </a:r>
            <a:r>
              <a:rPr lang="en-US" sz="1600" dirty="0"/>
              <a:t>or </a:t>
            </a:r>
            <a:r>
              <a:rPr lang="en-US" sz="1600" dirty="0">
                <a:solidFill>
                  <a:srgbClr val="FFC000"/>
                </a:solidFill>
              </a:rPr>
              <a:t>plans</a:t>
            </a:r>
            <a:r>
              <a:rPr lang="en-US" sz="1600" dirty="0"/>
              <a:t>.</a:t>
            </a:r>
          </a:p>
          <a:p>
            <a:pPr marL="425450" indent="-285750">
              <a:buFont typeface="Arial" panose="020B0604020202020204" pitchFamily="34" charset="0"/>
              <a:buChar char="•"/>
            </a:pPr>
            <a:r>
              <a:rPr lang="en-US" sz="1600" dirty="0">
                <a:solidFill>
                  <a:srgbClr val="FFC000"/>
                </a:solidFill>
              </a:rPr>
              <a:t>Unrelenting Anxiety</a:t>
            </a:r>
            <a:r>
              <a:rPr lang="en-US" sz="1600" dirty="0"/>
              <a:t>.</a:t>
            </a:r>
          </a:p>
          <a:p>
            <a:pPr marL="425450" indent="-285750">
              <a:buFont typeface="Arial" panose="020B0604020202020204" pitchFamily="34" charset="0"/>
              <a:buChar char="•"/>
            </a:pPr>
            <a:r>
              <a:rPr lang="en-US" sz="1600" dirty="0">
                <a:solidFill>
                  <a:srgbClr val="FFC000"/>
                </a:solidFill>
              </a:rPr>
              <a:t>Acute psychiatric symptoms </a:t>
            </a:r>
            <a:r>
              <a:rPr lang="en-US" sz="1600" dirty="0"/>
              <a:t>(e.g., </a:t>
            </a:r>
            <a:r>
              <a:rPr lang="en-US" sz="1600" dirty="0">
                <a:solidFill>
                  <a:srgbClr val="FFC000"/>
                </a:solidFill>
              </a:rPr>
              <a:t>hearing voices</a:t>
            </a:r>
            <a:r>
              <a:rPr lang="en-US" sz="1600" dirty="0"/>
              <a:t>, </a:t>
            </a:r>
            <a:r>
              <a:rPr lang="en-US" sz="1600" dirty="0">
                <a:solidFill>
                  <a:srgbClr val="FFC000"/>
                </a:solidFill>
              </a:rPr>
              <a:t>seeing visions</a:t>
            </a:r>
            <a:r>
              <a:rPr lang="en-US" sz="1600" dirty="0"/>
              <a:t>, </a:t>
            </a:r>
            <a:r>
              <a:rPr lang="en-US" sz="1600" dirty="0">
                <a:solidFill>
                  <a:srgbClr val="FFC000"/>
                </a:solidFill>
              </a:rPr>
              <a:t>having delusional thinking</a:t>
            </a:r>
            <a:r>
              <a:rPr lang="en-US" sz="1600" dirty="0"/>
              <a:t>).</a:t>
            </a:r>
          </a:p>
          <a:p>
            <a:pPr marL="425450" indent="-285750">
              <a:buFont typeface="Arial" panose="020B0604020202020204" pitchFamily="34" charset="0"/>
              <a:buChar char="•"/>
            </a:pPr>
            <a:r>
              <a:rPr lang="en-US" sz="1600" dirty="0">
                <a:solidFill>
                  <a:srgbClr val="FFC000"/>
                </a:solidFill>
              </a:rPr>
              <a:t>Inability to care for self</a:t>
            </a:r>
            <a:r>
              <a:rPr lang="en-US" sz="1600" dirty="0"/>
              <a:t>.</a:t>
            </a:r>
          </a:p>
          <a:p>
            <a:pPr marL="425450" indent="-285750">
              <a:buFont typeface="Arial" panose="020B0604020202020204" pitchFamily="34" charset="0"/>
              <a:buChar char="•"/>
            </a:pPr>
            <a:r>
              <a:rPr lang="en-US" sz="1600" dirty="0">
                <a:solidFill>
                  <a:srgbClr val="FFC000"/>
                </a:solidFill>
              </a:rPr>
              <a:t>Problematic use of alcohol</a:t>
            </a:r>
            <a:r>
              <a:rPr lang="en-US" sz="1600" dirty="0"/>
              <a:t>, </a:t>
            </a:r>
            <a:r>
              <a:rPr lang="en-US" sz="1600" dirty="0">
                <a:solidFill>
                  <a:srgbClr val="FFC000"/>
                </a:solidFill>
              </a:rPr>
              <a:t>drugs</a:t>
            </a:r>
            <a:r>
              <a:rPr lang="en-US" sz="1600" dirty="0"/>
              <a:t>, or </a:t>
            </a:r>
            <a:r>
              <a:rPr lang="en-US" sz="1600" dirty="0">
                <a:solidFill>
                  <a:srgbClr val="FFC000"/>
                </a:solidFill>
              </a:rPr>
              <a:t>misuse of  prescription medications</a:t>
            </a:r>
            <a:r>
              <a:rPr lang="en-US" sz="1600" dirty="0"/>
              <a:t>.</a:t>
            </a:r>
          </a:p>
          <a:p>
            <a:pPr marL="425450" indent="-285750">
              <a:buFont typeface="Arial" panose="020B0604020202020204" pitchFamily="34" charset="0"/>
              <a:buChar char="•"/>
            </a:pPr>
            <a:r>
              <a:rPr lang="en-US" sz="1600" dirty="0">
                <a:solidFill>
                  <a:srgbClr val="FFC000"/>
                </a:solidFill>
              </a:rPr>
              <a:t>Impulsive</a:t>
            </a:r>
            <a:r>
              <a:rPr lang="en-US" sz="1600" dirty="0"/>
              <a:t> or </a:t>
            </a:r>
            <a:r>
              <a:rPr lang="en-US" sz="1600" dirty="0">
                <a:solidFill>
                  <a:srgbClr val="FFC000"/>
                </a:solidFill>
              </a:rPr>
              <a:t>uncharacteristic behaviors</a:t>
            </a:r>
            <a:r>
              <a:rPr lang="en-US" sz="1600" dirty="0"/>
              <a:t>.</a:t>
            </a:r>
          </a:p>
        </p:txBody>
      </p:sp>
      <p:pic>
        <p:nvPicPr>
          <p:cNvPr id="4" name="Picture 3">
            <a:extLst>
              <a:ext uri="{FF2B5EF4-FFF2-40B4-BE49-F238E27FC236}">
                <a16:creationId xmlns:a16="http://schemas.microsoft.com/office/drawing/2014/main" id="{6D5E3C6A-16D3-9D40-AB57-5C919F52A5E4}"/>
              </a:ext>
            </a:extLst>
          </p:cNvPr>
          <p:cNvPicPr>
            <a:picLocks noChangeAspect="1"/>
          </p:cNvPicPr>
          <p:nvPr/>
        </p:nvPicPr>
        <p:blipFill>
          <a:blip r:embed="rId3"/>
          <a:stretch>
            <a:fillRect/>
          </a:stretch>
        </p:blipFill>
        <p:spPr>
          <a:xfrm>
            <a:off x="7092960" y="0"/>
            <a:ext cx="2223479" cy="1718143"/>
          </a:xfrm>
          <a:prstGeom prst="rect">
            <a:avLst/>
          </a:prstGeom>
        </p:spPr>
      </p:pic>
      <p:sp>
        <p:nvSpPr>
          <p:cNvPr id="5" name="Title 3">
            <a:extLst>
              <a:ext uri="{FF2B5EF4-FFF2-40B4-BE49-F238E27FC236}">
                <a16:creationId xmlns:a16="http://schemas.microsoft.com/office/drawing/2014/main" id="{531283A0-6DF0-E64C-937C-46444F4ED4AC}"/>
              </a:ext>
            </a:extLst>
          </p:cNvPr>
          <p:cNvSpPr txBox="1">
            <a:spLocks/>
          </p:cNvSpPr>
          <p:nvPr/>
        </p:nvSpPr>
        <p:spPr>
          <a:xfrm>
            <a:off x="630381" y="208418"/>
            <a:ext cx="4952734"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When To Seek Help</a:t>
            </a:r>
          </a:p>
        </p:txBody>
      </p:sp>
    </p:spTree>
    <p:extLst>
      <p:ext uri="{BB962C8B-B14F-4D97-AF65-F5344CB8AC3E}">
        <p14:creationId xmlns:p14="http://schemas.microsoft.com/office/powerpoint/2010/main" val="2739545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52BF8C-D721-D24D-8CFA-8E37474A9A7F}"/>
              </a:ext>
            </a:extLst>
          </p:cNvPr>
          <p:cNvSpPr>
            <a:spLocks noGrp="1"/>
          </p:cNvSpPr>
          <p:nvPr>
            <p:ph type="subTitle" idx="1"/>
          </p:nvPr>
        </p:nvSpPr>
        <p:spPr>
          <a:xfrm>
            <a:off x="3596054" y="1459522"/>
            <a:ext cx="4838221" cy="3475559"/>
          </a:xfrm>
        </p:spPr>
        <p:txBody>
          <a:bodyPr anchor="t"/>
          <a:lstStyle/>
          <a:p>
            <a:pPr marL="139700" indent="0" algn="l"/>
            <a:r>
              <a:rPr lang="en-US" dirty="0"/>
              <a:t>Through adversity individuals will often grow and improve. </a:t>
            </a:r>
          </a:p>
          <a:p>
            <a:pPr marL="139700" indent="0" algn="l"/>
            <a:endParaRPr lang="en-US" dirty="0"/>
          </a:p>
          <a:p>
            <a:pPr marL="139700" indent="0" algn="l"/>
            <a:r>
              <a:rPr lang="en-US" dirty="0"/>
              <a:t>This is called </a:t>
            </a:r>
            <a:r>
              <a:rPr lang="en-US" dirty="0">
                <a:solidFill>
                  <a:srgbClr val="FFC000"/>
                </a:solidFill>
              </a:rPr>
              <a:t>Posttraumatic Growth</a:t>
            </a:r>
            <a:r>
              <a:rPr lang="en-US" dirty="0"/>
              <a:t> and include:</a:t>
            </a:r>
          </a:p>
          <a:p>
            <a:pPr marL="139700" indent="0" algn="l"/>
            <a:endParaRPr lang="en-US" dirty="0"/>
          </a:p>
          <a:p>
            <a:pPr algn="l">
              <a:buFont typeface="Arial" panose="020B0604020202020204" pitchFamily="34" charset="0"/>
              <a:buChar char="•"/>
            </a:pPr>
            <a:r>
              <a:rPr lang="en-US" dirty="0">
                <a:solidFill>
                  <a:srgbClr val="FFC000"/>
                </a:solidFill>
              </a:rPr>
              <a:t>Not taking life for granted – living life to the fullest</a:t>
            </a:r>
            <a:r>
              <a:rPr lang="en-US" dirty="0">
                <a:solidFill>
                  <a:schemeClr val="tx1"/>
                </a:solidFill>
              </a:rPr>
              <a:t>.</a:t>
            </a:r>
          </a:p>
          <a:p>
            <a:pPr algn="l">
              <a:buFont typeface="Arial" panose="020B0604020202020204" pitchFamily="34" charset="0"/>
              <a:buChar char="•"/>
            </a:pPr>
            <a:r>
              <a:rPr lang="en-US" dirty="0">
                <a:solidFill>
                  <a:srgbClr val="FFC000"/>
                </a:solidFill>
              </a:rPr>
              <a:t>Becoming more understanding </a:t>
            </a:r>
            <a:r>
              <a:rPr lang="en-US" dirty="0">
                <a:solidFill>
                  <a:schemeClr val="tx1"/>
                </a:solidFill>
              </a:rPr>
              <a:t>and</a:t>
            </a:r>
            <a:r>
              <a:rPr lang="en-US" dirty="0">
                <a:solidFill>
                  <a:srgbClr val="FFC000"/>
                </a:solidFill>
              </a:rPr>
              <a:t> tolerant</a:t>
            </a:r>
            <a:r>
              <a:rPr lang="en-US" dirty="0">
                <a:solidFill>
                  <a:schemeClr val="tx1"/>
                </a:solidFill>
              </a:rPr>
              <a:t>.</a:t>
            </a:r>
          </a:p>
          <a:p>
            <a:pPr algn="l">
              <a:buFont typeface="Arial" panose="020B0604020202020204" pitchFamily="34" charset="0"/>
              <a:buChar char="•"/>
            </a:pPr>
            <a:r>
              <a:rPr lang="en-US" dirty="0">
                <a:solidFill>
                  <a:srgbClr val="FFC000"/>
                </a:solidFill>
              </a:rPr>
              <a:t>Having increased appreciation for relationships </a:t>
            </a:r>
            <a:r>
              <a:rPr lang="en-US" dirty="0">
                <a:solidFill>
                  <a:schemeClr val="tx1"/>
                </a:solidFill>
              </a:rPr>
              <a:t>and</a:t>
            </a:r>
            <a:r>
              <a:rPr lang="en-US" dirty="0">
                <a:solidFill>
                  <a:srgbClr val="FFC000"/>
                </a:solidFill>
              </a:rPr>
              <a:t> loved ones</a:t>
            </a:r>
            <a:r>
              <a:rPr lang="en-US" dirty="0">
                <a:solidFill>
                  <a:schemeClr val="tx1"/>
                </a:solidFill>
              </a:rPr>
              <a:t>.</a:t>
            </a:r>
          </a:p>
          <a:p>
            <a:pPr algn="l">
              <a:buFont typeface="Arial" panose="020B0604020202020204" pitchFamily="34" charset="0"/>
              <a:buChar char="•"/>
            </a:pPr>
            <a:r>
              <a:rPr lang="en-US" dirty="0">
                <a:solidFill>
                  <a:srgbClr val="FFC000"/>
                </a:solidFill>
              </a:rPr>
              <a:t>Being grateful for what they have</a:t>
            </a:r>
            <a:r>
              <a:rPr lang="en-US" dirty="0">
                <a:solidFill>
                  <a:schemeClr val="tx1"/>
                </a:solidFill>
              </a:rPr>
              <a:t>.</a:t>
            </a:r>
          </a:p>
          <a:p>
            <a:pPr algn="l">
              <a:buFont typeface="Arial" panose="020B0604020202020204" pitchFamily="34" charset="0"/>
              <a:buChar char="•"/>
            </a:pPr>
            <a:r>
              <a:rPr lang="en-US" dirty="0">
                <a:solidFill>
                  <a:srgbClr val="FFC000"/>
                </a:solidFill>
              </a:rPr>
              <a:t>Having an improved “perspective”</a:t>
            </a:r>
            <a:r>
              <a:rPr lang="en-US" dirty="0">
                <a:solidFill>
                  <a:schemeClr val="tx1"/>
                </a:solidFill>
              </a:rPr>
              <a:t>.</a:t>
            </a:r>
          </a:p>
          <a:p>
            <a:pPr algn="l">
              <a:buFont typeface="Arial" panose="020B0604020202020204" pitchFamily="34" charset="0"/>
              <a:buChar char="•"/>
            </a:pPr>
            <a:r>
              <a:rPr lang="en-US" dirty="0">
                <a:solidFill>
                  <a:srgbClr val="FFC000"/>
                </a:solidFill>
              </a:rPr>
              <a:t>Experiencing enhanced spiritual connection</a:t>
            </a:r>
            <a:r>
              <a:rPr lang="en-US" dirty="0">
                <a:solidFill>
                  <a:schemeClr val="tx1"/>
                </a:solidFill>
              </a:rPr>
              <a:t>.</a:t>
            </a:r>
          </a:p>
        </p:txBody>
      </p:sp>
      <p:sp>
        <p:nvSpPr>
          <p:cNvPr id="4" name="Title 3">
            <a:extLst>
              <a:ext uri="{FF2B5EF4-FFF2-40B4-BE49-F238E27FC236}">
                <a16:creationId xmlns:a16="http://schemas.microsoft.com/office/drawing/2014/main" id="{F39FA0E4-B1A9-C546-BBCC-EC86E0179287}"/>
              </a:ext>
            </a:extLst>
          </p:cNvPr>
          <p:cNvSpPr txBox="1">
            <a:spLocks/>
          </p:cNvSpPr>
          <p:nvPr/>
        </p:nvSpPr>
        <p:spPr>
          <a:xfrm>
            <a:off x="1565031" y="208418"/>
            <a:ext cx="5794130"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Signs of Positive Change</a:t>
            </a:r>
          </a:p>
        </p:txBody>
      </p:sp>
      <p:pic>
        <p:nvPicPr>
          <p:cNvPr id="5" name="Picture 4">
            <a:extLst>
              <a:ext uri="{FF2B5EF4-FFF2-40B4-BE49-F238E27FC236}">
                <a16:creationId xmlns:a16="http://schemas.microsoft.com/office/drawing/2014/main" id="{483E9C7C-AA59-0841-97AE-58B1181C8799}"/>
              </a:ext>
            </a:extLst>
          </p:cNvPr>
          <p:cNvPicPr>
            <a:picLocks noChangeAspect="1"/>
          </p:cNvPicPr>
          <p:nvPr/>
        </p:nvPicPr>
        <p:blipFill>
          <a:blip r:embed="rId3"/>
          <a:stretch>
            <a:fillRect/>
          </a:stretch>
        </p:blipFill>
        <p:spPr>
          <a:xfrm>
            <a:off x="7092960" y="0"/>
            <a:ext cx="2223479" cy="1718143"/>
          </a:xfrm>
          <a:prstGeom prst="rect">
            <a:avLst/>
          </a:prstGeom>
        </p:spPr>
      </p:pic>
    </p:spTree>
    <p:extLst>
      <p:ext uri="{BB962C8B-B14F-4D97-AF65-F5344CB8AC3E}">
        <p14:creationId xmlns:p14="http://schemas.microsoft.com/office/powerpoint/2010/main" val="72018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5E773E-5F50-9B43-BD47-C2F36400EBFC}"/>
              </a:ext>
            </a:extLst>
          </p:cNvPr>
          <p:cNvSpPr>
            <a:spLocks noGrp="1"/>
          </p:cNvSpPr>
          <p:nvPr>
            <p:ph type="subTitle" idx="1"/>
          </p:nvPr>
        </p:nvSpPr>
        <p:spPr>
          <a:xfrm>
            <a:off x="3731682" y="1371602"/>
            <a:ext cx="3893700" cy="3121262"/>
          </a:xfrm>
        </p:spPr>
        <p:txBody>
          <a:bodyPr/>
          <a:lstStyle/>
          <a:p>
            <a:r>
              <a:rPr lang="en-US" sz="3200" dirty="0"/>
              <a:t>Tips for Public Safety Personnel (PSP) Supporting Children and Teens at Home During COVID-19</a:t>
            </a:r>
          </a:p>
        </p:txBody>
      </p:sp>
      <p:pic>
        <p:nvPicPr>
          <p:cNvPr id="4" name="Picture 3">
            <a:extLst>
              <a:ext uri="{FF2B5EF4-FFF2-40B4-BE49-F238E27FC236}">
                <a16:creationId xmlns:a16="http://schemas.microsoft.com/office/drawing/2014/main" id="{C9374BD1-F5DC-174D-BCAC-F737B9E7CD31}"/>
              </a:ext>
            </a:extLst>
          </p:cNvPr>
          <p:cNvPicPr>
            <a:picLocks noChangeAspect="1"/>
          </p:cNvPicPr>
          <p:nvPr/>
        </p:nvPicPr>
        <p:blipFill>
          <a:blip r:embed="rId2"/>
          <a:stretch>
            <a:fillRect/>
          </a:stretch>
        </p:blipFill>
        <p:spPr>
          <a:xfrm>
            <a:off x="7092960" y="0"/>
            <a:ext cx="2223479" cy="1718143"/>
          </a:xfrm>
          <a:prstGeom prst="rect">
            <a:avLst/>
          </a:prstGeom>
        </p:spPr>
      </p:pic>
    </p:spTree>
    <p:extLst>
      <p:ext uri="{BB962C8B-B14F-4D97-AF65-F5344CB8AC3E}">
        <p14:creationId xmlns:p14="http://schemas.microsoft.com/office/powerpoint/2010/main" val="344219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5303F-91B5-3643-87E6-EC3AFFCE4EBB}"/>
              </a:ext>
            </a:extLst>
          </p:cNvPr>
          <p:cNvSpPr>
            <a:spLocks noGrp="1"/>
          </p:cNvSpPr>
          <p:nvPr>
            <p:ph type="body" idx="1"/>
          </p:nvPr>
        </p:nvSpPr>
        <p:spPr>
          <a:xfrm>
            <a:off x="1192306" y="1228551"/>
            <a:ext cx="7231544" cy="3507757"/>
          </a:xfrm>
        </p:spPr>
        <p:txBody>
          <a:bodyPr/>
          <a:lstStyle/>
          <a:p>
            <a:pPr marL="158750" indent="0">
              <a:buNone/>
            </a:pPr>
            <a:r>
              <a:rPr lang="en-US" sz="1600" dirty="0"/>
              <a:t>Not all Children and Teens respond to stress the same way. </a:t>
            </a:r>
          </a:p>
          <a:p>
            <a:pPr marL="158750" indent="0">
              <a:buNone/>
            </a:pPr>
            <a:endParaRPr lang="en-US" sz="1600" dirty="0"/>
          </a:p>
          <a:p>
            <a:pPr marL="158750" indent="0">
              <a:buNone/>
            </a:pPr>
            <a:r>
              <a:rPr lang="en-US" sz="1600" dirty="0"/>
              <a:t>Some common changes to look out for include:</a:t>
            </a:r>
          </a:p>
          <a:p>
            <a:pPr marL="158750" indent="0">
              <a:buNone/>
            </a:pPr>
            <a:endParaRPr lang="en-US" sz="1600" dirty="0"/>
          </a:p>
          <a:p>
            <a:pPr marL="330200" indent="-171450">
              <a:buFont typeface="Arial" panose="020B0604020202020204" pitchFamily="34" charset="0"/>
              <a:buChar char="•"/>
            </a:pPr>
            <a:r>
              <a:rPr lang="en-US" sz="1600" dirty="0">
                <a:solidFill>
                  <a:srgbClr val="FFC000"/>
                </a:solidFill>
              </a:rPr>
              <a:t>Excessive crying </a:t>
            </a:r>
            <a:r>
              <a:rPr lang="en-US" sz="1600" dirty="0"/>
              <a:t>or </a:t>
            </a:r>
            <a:r>
              <a:rPr lang="en-US" sz="1600" dirty="0">
                <a:solidFill>
                  <a:srgbClr val="FFC000"/>
                </a:solidFill>
              </a:rPr>
              <a:t>irritation</a:t>
            </a:r>
            <a:r>
              <a:rPr lang="en-US" sz="1600" dirty="0"/>
              <a:t> in younger children</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Returning to behaviours they have outgrown </a:t>
            </a:r>
            <a:r>
              <a:rPr lang="en-US" sz="1600" dirty="0">
                <a:solidFill>
                  <a:schemeClr val="tx1"/>
                </a:solidFill>
              </a:rPr>
              <a:t>(e.g.,</a:t>
            </a:r>
            <a:r>
              <a:rPr lang="en-US" sz="1600" dirty="0">
                <a:solidFill>
                  <a:srgbClr val="FFC000"/>
                </a:solidFill>
              </a:rPr>
              <a:t> toileting accidents </a:t>
            </a:r>
            <a:r>
              <a:rPr lang="en-US" sz="1600" dirty="0">
                <a:solidFill>
                  <a:schemeClr val="tx1"/>
                </a:solidFill>
              </a:rPr>
              <a:t>or</a:t>
            </a:r>
            <a:r>
              <a:rPr lang="en-US" sz="1600" dirty="0">
                <a:solidFill>
                  <a:srgbClr val="FFC000"/>
                </a:solidFill>
              </a:rPr>
              <a:t> bedwetting</a:t>
            </a:r>
            <a:r>
              <a:rPr lang="en-US" sz="1600" dirty="0">
                <a:solidFill>
                  <a:schemeClr val="tx1"/>
                </a:solidFill>
              </a:rPr>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Excessive worry </a:t>
            </a:r>
            <a:r>
              <a:rPr lang="en-US" sz="1600" dirty="0"/>
              <a:t>or </a:t>
            </a:r>
            <a:r>
              <a:rPr lang="en-US" sz="1600" dirty="0">
                <a:solidFill>
                  <a:srgbClr val="FFC000"/>
                </a:solidFill>
              </a:rPr>
              <a:t>sadness</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Unhealthy eating </a:t>
            </a:r>
            <a:r>
              <a:rPr lang="en-US" sz="1600" dirty="0"/>
              <a:t>or </a:t>
            </a:r>
            <a:r>
              <a:rPr lang="en-US" sz="1600" dirty="0">
                <a:solidFill>
                  <a:srgbClr val="FFC000"/>
                </a:solidFill>
              </a:rPr>
              <a:t>sleeping habits</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Irritability</a:t>
            </a:r>
            <a:r>
              <a:rPr lang="en-US" sz="1600" dirty="0"/>
              <a:t> and </a:t>
            </a:r>
            <a:r>
              <a:rPr lang="en-US" sz="1600" dirty="0">
                <a:solidFill>
                  <a:srgbClr val="FFC000"/>
                </a:solidFill>
              </a:rPr>
              <a:t>“acting out” behaviours </a:t>
            </a:r>
            <a:r>
              <a:rPr lang="en-US" sz="1600" dirty="0"/>
              <a:t>in teens.</a:t>
            </a:r>
          </a:p>
          <a:p>
            <a:pPr marL="158750" indent="0">
              <a:buNone/>
            </a:pPr>
            <a:endParaRPr lang="en-US" sz="1600" dirty="0"/>
          </a:p>
        </p:txBody>
      </p:sp>
      <p:pic>
        <p:nvPicPr>
          <p:cNvPr id="4" name="Picture 3">
            <a:extLst>
              <a:ext uri="{FF2B5EF4-FFF2-40B4-BE49-F238E27FC236}">
                <a16:creationId xmlns:a16="http://schemas.microsoft.com/office/drawing/2014/main" id="{18441A5D-3A97-D749-9B65-4F976F98CD87}"/>
              </a:ext>
            </a:extLst>
          </p:cNvPr>
          <p:cNvPicPr>
            <a:picLocks noChangeAspect="1"/>
          </p:cNvPicPr>
          <p:nvPr/>
        </p:nvPicPr>
        <p:blipFill>
          <a:blip r:embed="rId3"/>
          <a:stretch>
            <a:fillRect/>
          </a:stretch>
        </p:blipFill>
        <p:spPr>
          <a:xfrm>
            <a:off x="7092960" y="0"/>
            <a:ext cx="2223479" cy="1718143"/>
          </a:xfrm>
          <a:prstGeom prst="rect">
            <a:avLst/>
          </a:prstGeom>
        </p:spPr>
      </p:pic>
      <p:sp>
        <p:nvSpPr>
          <p:cNvPr id="5" name="Title 3">
            <a:extLst>
              <a:ext uri="{FF2B5EF4-FFF2-40B4-BE49-F238E27FC236}">
                <a16:creationId xmlns:a16="http://schemas.microsoft.com/office/drawing/2014/main" id="{057E024B-3A64-7E40-AB24-A4C0829E61DE}"/>
              </a:ext>
            </a:extLst>
          </p:cNvPr>
          <p:cNvSpPr txBox="1">
            <a:spLocks/>
          </p:cNvSpPr>
          <p:nvPr/>
        </p:nvSpPr>
        <p:spPr>
          <a:xfrm>
            <a:off x="1837592" y="208418"/>
            <a:ext cx="5255367"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PSP with Children at Home</a:t>
            </a:r>
          </a:p>
        </p:txBody>
      </p:sp>
    </p:spTree>
    <p:extLst>
      <p:ext uri="{BB962C8B-B14F-4D97-AF65-F5344CB8AC3E}">
        <p14:creationId xmlns:p14="http://schemas.microsoft.com/office/powerpoint/2010/main" val="231971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5303F-91B5-3643-87E6-EC3AFFCE4EBB}"/>
              </a:ext>
            </a:extLst>
          </p:cNvPr>
          <p:cNvSpPr>
            <a:spLocks noGrp="1"/>
          </p:cNvSpPr>
          <p:nvPr>
            <p:ph type="body" idx="1"/>
          </p:nvPr>
        </p:nvSpPr>
        <p:spPr>
          <a:xfrm>
            <a:off x="1981943" y="1183729"/>
            <a:ext cx="5180113" cy="3507757"/>
          </a:xfrm>
        </p:spPr>
        <p:txBody>
          <a:bodyPr/>
          <a:lstStyle/>
          <a:p>
            <a:pPr marL="158750" indent="0">
              <a:buNone/>
            </a:pPr>
            <a:r>
              <a:rPr lang="en-US" sz="1600" dirty="0"/>
              <a:t>Other common changes to look out for include:</a:t>
            </a:r>
          </a:p>
          <a:p>
            <a:pPr marL="158750" indent="0">
              <a:buNone/>
            </a:pPr>
            <a:endParaRPr lang="en-US" sz="1600" dirty="0"/>
          </a:p>
          <a:p>
            <a:pPr marL="330200" indent="-171450">
              <a:buFont typeface="Arial" panose="020B0604020202020204" pitchFamily="34" charset="0"/>
              <a:buChar char="•"/>
            </a:pPr>
            <a:r>
              <a:rPr lang="en-US" sz="1600" dirty="0">
                <a:solidFill>
                  <a:srgbClr val="FFC000"/>
                </a:solidFill>
              </a:rPr>
              <a:t>Poor school performance </a:t>
            </a:r>
            <a:r>
              <a:rPr lang="en-US" sz="1600" dirty="0"/>
              <a:t>or </a:t>
            </a:r>
            <a:r>
              <a:rPr lang="en-US" sz="1600" dirty="0">
                <a:solidFill>
                  <a:srgbClr val="FFC000"/>
                </a:solidFill>
              </a:rPr>
              <a:t>avoiding school</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Difficulty with attention </a:t>
            </a:r>
            <a:r>
              <a:rPr lang="en-US" sz="1600" dirty="0"/>
              <a:t>and </a:t>
            </a:r>
            <a:r>
              <a:rPr lang="en-US" sz="1600" dirty="0">
                <a:solidFill>
                  <a:srgbClr val="FFC000"/>
                </a:solidFill>
              </a:rPr>
              <a:t>concentration</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Avoidance of activities enjoyed in the past</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Unexplained headaches </a:t>
            </a:r>
            <a:r>
              <a:rPr lang="en-US" sz="1600" dirty="0"/>
              <a:t>or </a:t>
            </a:r>
            <a:r>
              <a:rPr lang="en-US" sz="1600" dirty="0">
                <a:solidFill>
                  <a:srgbClr val="FFC000"/>
                </a:solidFill>
              </a:rPr>
              <a:t>body pain</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Uncharacteristic impulsive acts</a:t>
            </a:r>
            <a:r>
              <a:rPr lang="en-US" sz="1600" dirty="0"/>
              <a:t>.</a:t>
            </a:r>
          </a:p>
          <a:p>
            <a:pPr marL="330200" indent="-171450">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18441A5D-3A97-D749-9B65-4F976F98CD87}"/>
              </a:ext>
            </a:extLst>
          </p:cNvPr>
          <p:cNvPicPr>
            <a:picLocks noChangeAspect="1"/>
          </p:cNvPicPr>
          <p:nvPr/>
        </p:nvPicPr>
        <p:blipFill>
          <a:blip r:embed="rId3"/>
          <a:stretch>
            <a:fillRect/>
          </a:stretch>
        </p:blipFill>
        <p:spPr>
          <a:xfrm>
            <a:off x="7092960" y="0"/>
            <a:ext cx="2223479" cy="1718143"/>
          </a:xfrm>
          <a:prstGeom prst="rect">
            <a:avLst/>
          </a:prstGeom>
        </p:spPr>
      </p:pic>
      <p:sp>
        <p:nvSpPr>
          <p:cNvPr id="5" name="Title 3">
            <a:extLst>
              <a:ext uri="{FF2B5EF4-FFF2-40B4-BE49-F238E27FC236}">
                <a16:creationId xmlns:a16="http://schemas.microsoft.com/office/drawing/2014/main" id="{057E024B-3A64-7E40-AB24-A4C0829E61DE}"/>
              </a:ext>
            </a:extLst>
          </p:cNvPr>
          <p:cNvSpPr txBox="1">
            <a:spLocks/>
          </p:cNvSpPr>
          <p:nvPr/>
        </p:nvSpPr>
        <p:spPr>
          <a:xfrm>
            <a:off x="1837592" y="208418"/>
            <a:ext cx="5255367"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PSP with Children at Home</a:t>
            </a:r>
          </a:p>
        </p:txBody>
      </p:sp>
    </p:spTree>
    <p:extLst>
      <p:ext uri="{BB962C8B-B14F-4D97-AF65-F5344CB8AC3E}">
        <p14:creationId xmlns:p14="http://schemas.microsoft.com/office/powerpoint/2010/main" val="383771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2"/>
          <p:cNvSpPr txBox="1">
            <a:spLocks noGrp="1"/>
          </p:cNvSpPr>
          <p:nvPr>
            <p:ph type="body" idx="1"/>
          </p:nvPr>
        </p:nvSpPr>
        <p:spPr>
          <a:xfrm>
            <a:off x="720150" y="1319047"/>
            <a:ext cx="7703700" cy="3616035"/>
          </a:xfrm>
          <a:prstGeom prst="rect">
            <a:avLst/>
          </a:prstGeom>
        </p:spPr>
        <p:txBody>
          <a:bodyPr spcFirstLastPara="1" wrap="square" lIns="91425" tIns="91425" rIns="91425" bIns="91425" anchor="t" anchorCtr="0">
            <a:noAutofit/>
          </a:bodyPr>
          <a:lstStyle/>
          <a:p>
            <a:pPr marL="457200" lvl="0" indent="-304800" algn="l" rtl="0">
              <a:spcBef>
                <a:spcPts val="1600"/>
              </a:spcBef>
              <a:spcAft>
                <a:spcPts val="0"/>
              </a:spcAft>
              <a:buClr>
                <a:srgbClr val="FFFFFF"/>
              </a:buClr>
              <a:buSzPts val="1200"/>
              <a:buAutoNum type="arabicPeriod"/>
            </a:pPr>
            <a:r>
              <a:rPr lang="en" sz="1600" dirty="0">
                <a:solidFill>
                  <a:srgbClr val="FFFFFF"/>
                </a:solidFill>
              </a:rPr>
              <a:t>Coping Strategies for Public Safety Personnel (PSP) During COVID-19</a:t>
            </a:r>
          </a:p>
          <a:p>
            <a:pPr marL="457200" lvl="0" indent="-304800" algn="l" rtl="0">
              <a:spcBef>
                <a:spcPts val="1600"/>
              </a:spcBef>
              <a:spcAft>
                <a:spcPts val="0"/>
              </a:spcAft>
              <a:buClr>
                <a:srgbClr val="FFFFFF"/>
              </a:buClr>
              <a:buSzPts val="1200"/>
              <a:buAutoNum type="arabicPeriod"/>
            </a:pPr>
            <a:r>
              <a:rPr lang="en" sz="1600" dirty="0">
                <a:solidFill>
                  <a:srgbClr val="FFFFFF"/>
                </a:solidFill>
              </a:rPr>
              <a:t>Tips for Family Members of Public Safety Personnel (PSP) During COVID-19</a:t>
            </a:r>
          </a:p>
          <a:p>
            <a:pPr marL="457200" lvl="0" indent="-304800" algn="l" rtl="0">
              <a:spcBef>
                <a:spcPts val="1600"/>
              </a:spcBef>
              <a:spcAft>
                <a:spcPts val="0"/>
              </a:spcAft>
              <a:buClr>
                <a:srgbClr val="FFFFFF"/>
              </a:buClr>
              <a:buSzPts val="1200"/>
              <a:buAutoNum type="arabicPeriod"/>
            </a:pPr>
            <a:r>
              <a:rPr lang="en" sz="1600" dirty="0">
                <a:solidFill>
                  <a:srgbClr val="FFFFFF"/>
                </a:solidFill>
              </a:rPr>
              <a:t>Tips for Public Safety Personnel (PSP) Supporting Children and Teens During COVID-19</a:t>
            </a:r>
          </a:p>
          <a:p>
            <a:pPr marL="457200" lvl="0" indent="-304800" algn="l" rtl="0">
              <a:spcBef>
                <a:spcPts val="1600"/>
              </a:spcBef>
              <a:spcAft>
                <a:spcPts val="0"/>
              </a:spcAft>
              <a:buClr>
                <a:srgbClr val="FFFFFF"/>
              </a:buClr>
              <a:buSzPts val="1200"/>
              <a:buAutoNum type="arabicPeriod"/>
            </a:pPr>
            <a:r>
              <a:rPr lang="en" sz="1600" dirty="0">
                <a:solidFill>
                  <a:srgbClr val="FFFFFF"/>
                </a:solidFill>
              </a:rPr>
              <a:t>Tips for Public Safety Personnel (PSP) Supporting People After a Quarantine</a:t>
            </a:r>
          </a:p>
          <a:p>
            <a:pPr marL="457200" lvl="0" indent="-304800" algn="l" rtl="0">
              <a:spcBef>
                <a:spcPts val="1600"/>
              </a:spcBef>
              <a:spcAft>
                <a:spcPts val="0"/>
              </a:spcAft>
              <a:buClr>
                <a:srgbClr val="FFFFFF"/>
              </a:buClr>
              <a:buSzPts val="1200"/>
              <a:buAutoNum type="arabicPeriod"/>
            </a:pPr>
            <a:r>
              <a:rPr lang="en" sz="1600" dirty="0">
                <a:solidFill>
                  <a:srgbClr val="FFFFFF"/>
                </a:solidFill>
              </a:rPr>
              <a:t>Alberta Critical Incident Provincial Network Peer Support Activation</a:t>
            </a:r>
          </a:p>
          <a:p>
            <a:pPr marL="152400" indent="0">
              <a:spcBef>
                <a:spcPts val="1600"/>
              </a:spcBef>
              <a:buClr>
                <a:srgbClr val="FFFFFF"/>
              </a:buClr>
              <a:buSzPts val="1200"/>
              <a:buNone/>
            </a:pPr>
            <a:endParaRPr lang="en-CA" dirty="0">
              <a:solidFill>
                <a:srgbClr val="FFC000"/>
              </a:solidFill>
            </a:endParaRPr>
          </a:p>
          <a:p>
            <a:pPr marL="152400" indent="0">
              <a:spcBef>
                <a:spcPts val="1600"/>
              </a:spcBef>
              <a:buClr>
                <a:srgbClr val="FFFFFF"/>
              </a:buClr>
              <a:buSzPts val="1200"/>
              <a:buNone/>
            </a:pPr>
            <a:r>
              <a:rPr lang="en-CA" dirty="0">
                <a:solidFill>
                  <a:srgbClr val="FFC000"/>
                </a:solidFill>
              </a:rPr>
              <a:t>The information contained in the following slides have been adapted from SAMHSA &amp; CDC. For more information go to: </a:t>
            </a:r>
            <a:r>
              <a:rPr lang="en-CA" u="sng" dirty="0">
                <a:solidFill>
                  <a:srgbClr val="FFC000"/>
                </a:solidFill>
                <a:hlinkClick r:id="rId4"/>
              </a:rPr>
              <a:t>https://emergency.cdc.gov/coping/responders.asp</a:t>
            </a:r>
            <a:r>
              <a:rPr lang="en-CA" dirty="0">
                <a:solidFill>
                  <a:srgbClr val="FFC000"/>
                </a:solidFill>
              </a:rPr>
              <a:t> </a:t>
            </a:r>
            <a:r>
              <a:rPr lang="en-CA" u="sng" dirty="0">
                <a:solidFill>
                  <a:srgbClr val="FFC000"/>
                </a:solidFill>
                <a:hlinkClick r:id="rId5"/>
              </a:rPr>
              <a:t>https://store.samhsa.gov/product/Preventing-and-Managing-Stress/SMA14-4873</a:t>
            </a:r>
            <a:endParaRPr lang="en-CA" dirty="0">
              <a:solidFill>
                <a:srgbClr val="FFC000"/>
              </a:solidFill>
            </a:endParaRPr>
          </a:p>
          <a:p>
            <a:pPr marL="152400" lvl="0" indent="0" algn="l" rtl="0">
              <a:spcBef>
                <a:spcPts val="1600"/>
              </a:spcBef>
              <a:spcAft>
                <a:spcPts val="0"/>
              </a:spcAft>
              <a:buClr>
                <a:srgbClr val="FFFFFF"/>
              </a:buClr>
              <a:buSzPts val="1200"/>
              <a:buNone/>
            </a:pPr>
            <a:endParaRPr lang="en" sz="1600" dirty="0">
              <a:solidFill>
                <a:srgbClr val="FFFFFF"/>
              </a:solidFill>
            </a:endParaRPr>
          </a:p>
          <a:p>
            <a:pPr marL="457200" lvl="0" indent="-304800" algn="l" rtl="0">
              <a:spcBef>
                <a:spcPts val="1600"/>
              </a:spcBef>
              <a:spcAft>
                <a:spcPts val="0"/>
              </a:spcAft>
              <a:buClr>
                <a:srgbClr val="FFFFFF"/>
              </a:buClr>
              <a:buSzPts val="1200"/>
              <a:buAutoNum type="arabicPeriod"/>
            </a:pPr>
            <a:endParaRPr dirty="0">
              <a:solidFill>
                <a:srgbClr val="FFFFFF"/>
              </a:solidFill>
            </a:endParaRPr>
          </a:p>
        </p:txBody>
      </p:sp>
      <p:pic>
        <p:nvPicPr>
          <p:cNvPr id="7" name="Picture 6">
            <a:extLst>
              <a:ext uri="{FF2B5EF4-FFF2-40B4-BE49-F238E27FC236}">
                <a16:creationId xmlns:a16="http://schemas.microsoft.com/office/drawing/2014/main" id="{1F19AC1B-20D3-4049-96CE-876E4A9A42DB}"/>
              </a:ext>
            </a:extLst>
          </p:cNvPr>
          <p:cNvPicPr>
            <a:picLocks noChangeAspect="1"/>
          </p:cNvPicPr>
          <p:nvPr/>
        </p:nvPicPr>
        <p:blipFill>
          <a:blip r:embed="rId6"/>
          <a:stretch>
            <a:fillRect/>
          </a:stretch>
        </p:blipFill>
        <p:spPr>
          <a:xfrm>
            <a:off x="7092960" y="0"/>
            <a:ext cx="2223479" cy="1718143"/>
          </a:xfrm>
          <a:prstGeom prst="rect">
            <a:avLst/>
          </a:prstGeom>
        </p:spPr>
      </p:pic>
      <p:sp>
        <p:nvSpPr>
          <p:cNvPr id="8" name="Title 3">
            <a:extLst>
              <a:ext uri="{FF2B5EF4-FFF2-40B4-BE49-F238E27FC236}">
                <a16:creationId xmlns:a16="http://schemas.microsoft.com/office/drawing/2014/main" id="{A9D23D47-2508-D144-B67E-305621DEB816}"/>
              </a:ext>
            </a:extLst>
          </p:cNvPr>
          <p:cNvSpPr txBox="1">
            <a:spLocks noGrp="1"/>
          </p:cNvSpPr>
          <p:nvPr>
            <p:ph type="ctrTitle"/>
          </p:nvPr>
        </p:nvSpPr>
        <p:spPr>
          <a:xfrm>
            <a:off x="630381" y="208418"/>
            <a:ext cx="7265400" cy="677078"/>
          </a:xfrm>
          <a:prstGeom prst="rect">
            <a:avLst/>
          </a:prstGeom>
          <a:noFill/>
        </p:spPr>
        <p:txBody>
          <a:bodyPr wrap="square" rtlCol="0">
            <a:spAutoFit/>
          </a:bodyPr>
          <a:lstStyle/>
          <a:p>
            <a:pPr algn="ctr"/>
            <a:r>
              <a:rPr lang="en-US" sz="3200" dirty="0">
                <a:solidFill>
                  <a:schemeClr val="tx1"/>
                </a:solidFill>
              </a:rPr>
              <a:t>Overview of Presentation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5303F-91B5-3643-87E6-EC3AFFCE4EBB}"/>
              </a:ext>
            </a:extLst>
          </p:cNvPr>
          <p:cNvSpPr>
            <a:spLocks noGrp="1"/>
          </p:cNvSpPr>
          <p:nvPr>
            <p:ph type="body" idx="1"/>
          </p:nvPr>
        </p:nvSpPr>
        <p:spPr>
          <a:xfrm>
            <a:off x="720050" y="1568824"/>
            <a:ext cx="7703700" cy="3366258"/>
          </a:xfrm>
        </p:spPr>
        <p:txBody>
          <a:bodyPr/>
          <a:lstStyle/>
          <a:p>
            <a:pPr marL="158750" indent="0">
              <a:buNone/>
            </a:pPr>
            <a:r>
              <a:rPr lang="en-US" sz="1600" dirty="0"/>
              <a:t>There are many things you can do to support your child during this unprecedented time:</a:t>
            </a:r>
          </a:p>
          <a:p>
            <a:pPr marL="158750" indent="0">
              <a:buNone/>
            </a:pPr>
            <a:endParaRPr lang="en-US" sz="1600" dirty="0"/>
          </a:p>
          <a:p>
            <a:pPr marL="330200" indent="-171450">
              <a:buFont typeface="Arial" panose="020B0604020202020204" pitchFamily="34" charset="0"/>
              <a:buChar char="•"/>
            </a:pPr>
            <a:r>
              <a:rPr lang="en-US" sz="1600" dirty="0">
                <a:solidFill>
                  <a:srgbClr val="FFC000"/>
                </a:solidFill>
              </a:rPr>
              <a:t>Take time to talk with your child </a:t>
            </a:r>
            <a:r>
              <a:rPr lang="en-US" sz="1600" dirty="0">
                <a:solidFill>
                  <a:schemeClr val="tx1"/>
                </a:solidFill>
              </a:rPr>
              <a:t>or</a:t>
            </a:r>
            <a:r>
              <a:rPr lang="en-US" sz="1600" dirty="0">
                <a:solidFill>
                  <a:srgbClr val="FFC000"/>
                </a:solidFill>
              </a:rPr>
              <a:t> teen about the COVID-19 outbreak</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Answer questions and share facts about COVID-19 in a way that your child </a:t>
            </a:r>
            <a:r>
              <a:rPr lang="en-US" sz="1600" dirty="0">
                <a:solidFill>
                  <a:schemeClr val="tx1"/>
                </a:solidFill>
              </a:rPr>
              <a:t>or</a:t>
            </a:r>
            <a:r>
              <a:rPr lang="en-US" sz="1600" dirty="0">
                <a:solidFill>
                  <a:srgbClr val="FFC000"/>
                </a:solidFill>
              </a:rPr>
              <a:t> teen can understand</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Reassure your child </a:t>
            </a:r>
            <a:r>
              <a:rPr lang="en-US" sz="1600" dirty="0">
                <a:solidFill>
                  <a:schemeClr val="tx1"/>
                </a:solidFill>
              </a:rPr>
              <a:t>or</a:t>
            </a:r>
            <a:r>
              <a:rPr lang="en-US" sz="1600" dirty="0">
                <a:solidFill>
                  <a:srgbClr val="FFC000"/>
                </a:solidFill>
              </a:rPr>
              <a:t> teen that they are safe</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Let them know it is okay </a:t>
            </a:r>
            <a:r>
              <a:rPr lang="en-US" sz="1600" dirty="0">
                <a:solidFill>
                  <a:schemeClr val="tx1"/>
                </a:solidFill>
              </a:rPr>
              <a:t>and</a:t>
            </a:r>
            <a:r>
              <a:rPr lang="en-US" sz="1600" dirty="0">
                <a:solidFill>
                  <a:srgbClr val="FFC000"/>
                </a:solidFill>
              </a:rPr>
              <a:t> normal for them to be upset</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Share with them how you deal with your own stress so that they can learn how to cope from you</a:t>
            </a:r>
            <a:r>
              <a:rPr lang="en-US" sz="1600" dirty="0"/>
              <a:t>.</a:t>
            </a:r>
          </a:p>
          <a:p>
            <a:pPr marL="158750" indent="0">
              <a:buNone/>
            </a:pPr>
            <a:endParaRPr lang="en-US" sz="1600" dirty="0"/>
          </a:p>
        </p:txBody>
      </p:sp>
      <p:pic>
        <p:nvPicPr>
          <p:cNvPr id="4" name="Picture 3">
            <a:extLst>
              <a:ext uri="{FF2B5EF4-FFF2-40B4-BE49-F238E27FC236}">
                <a16:creationId xmlns:a16="http://schemas.microsoft.com/office/drawing/2014/main" id="{18441A5D-3A97-D749-9B65-4F976F98CD87}"/>
              </a:ext>
            </a:extLst>
          </p:cNvPr>
          <p:cNvPicPr>
            <a:picLocks noChangeAspect="1"/>
          </p:cNvPicPr>
          <p:nvPr/>
        </p:nvPicPr>
        <p:blipFill>
          <a:blip r:embed="rId3"/>
          <a:stretch>
            <a:fillRect/>
          </a:stretch>
        </p:blipFill>
        <p:spPr>
          <a:xfrm>
            <a:off x="7092960" y="0"/>
            <a:ext cx="2223479" cy="1718143"/>
          </a:xfrm>
          <a:prstGeom prst="rect">
            <a:avLst/>
          </a:prstGeom>
        </p:spPr>
      </p:pic>
      <p:sp>
        <p:nvSpPr>
          <p:cNvPr id="6" name="Title 3">
            <a:extLst>
              <a:ext uri="{FF2B5EF4-FFF2-40B4-BE49-F238E27FC236}">
                <a16:creationId xmlns:a16="http://schemas.microsoft.com/office/drawing/2014/main" id="{8843C6EF-546C-B34B-9DC1-FE9AC3D4BDE8}"/>
              </a:ext>
            </a:extLst>
          </p:cNvPr>
          <p:cNvSpPr txBox="1">
            <a:spLocks/>
          </p:cNvSpPr>
          <p:nvPr/>
        </p:nvSpPr>
        <p:spPr>
          <a:xfrm>
            <a:off x="1837592" y="208418"/>
            <a:ext cx="5255367"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PSP with Children at Home</a:t>
            </a:r>
          </a:p>
        </p:txBody>
      </p:sp>
    </p:spTree>
    <p:extLst>
      <p:ext uri="{BB962C8B-B14F-4D97-AF65-F5344CB8AC3E}">
        <p14:creationId xmlns:p14="http://schemas.microsoft.com/office/powerpoint/2010/main" val="290684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5303F-91B5-3643-87E6-EC3AFFCE4EBB}"/>
              </a:ext>
            </a:extLst>
          </p:cNvPr>
          <p:cNvSpPr>
            <a:spLocks noGrp="1"/>
          </p:cNvSpPr>
          <p:nvPr>
            <p:ph type="body" idx="1"/>
          </p:nvPr>
        </p:nvSpPr>
        <p:spPr>
          <a:xfrm>
            <a:off x="720050" y="1613648"/>
            <a:ext cx="7703700" cy="3321434"/>
          </a:xfrm>
        </p:spPr>
        <p:txBody>
          <a:bodyPr/>
          <a:lstStyle/>
          <a:p>
            <a:pPr marL="158750" indent="0">
              <a:buNone/>
            </a:pPr>
            <a:r>
              <a:rPr lang="en-US" sz="1600" dirty="0"/>
              <a:t>There are many things you can do to support your child during this unprecedented time:</a:t>
            </a:r>
          </a:p>
          <a:p>
            <a:pPr marL="158750" indent="0">
              <a:buNone/>
            </a:pPr>
            <a:endParaRPr lang="en-US" sz="1600" dirty="0"/>
          </a:p>
          <a:p>
            <a:pPr marL="330200" indent="-171450">
              <a:buFont typeface="Arial" panose="020B0604020202020204" pitchFamily="34" charset="0"/>
              <a:buChar char="•"/>
            </a:pPr>
            <a:r>
              <a:rPr lang="en-US" sz="1600" dirty="0">
                <a:solidFill>
                  <a:srgbClr val="FFC000"/>
                </a:solidFill>
              </a:rPr>
              <a:t>Limit your family’s exposure to news coverage of the events, </a:t>
            </a:r>
            <a:r>
              <a:rPr lang="en-US" sz="1600" dirty="0">
                <a:solidFill>
                  <a:schemeClr val="tx1"/>
                </a:solidFill>
              </a:rPr>
              <a:t>including</a:t>
            </a:r>
            <a:r>
              <a:rPr lang="en-US" sz="1600" dirty="0">
                <a:solidFill>
                  <a:srgbClr val="FFC000"/>
                </a:solidFill>
              </a:rPr>
              <a:t> social media</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Children may misinterpret what they hear </a:t>
            </a:r>
            <a:r>
              <a:rPr lang="en-US" sz="1600" dirty="0">
                <a:solidFill>
                  <a:schemeClr val="tx1"/>
                </a:solidFill>
              </a:rPr>
              <a:t>and</a:t>
            </a:r>
            <a:r>
              <a:rPr lang="en-US" sz="1600" dirty="0">
                <a:solidFill>
                  <a:srgbClr val="FFC000"/>
                </a:solidFill>
              </a:rPr>
              <a:t> can be frightened about something they do not understand</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solidFill>
                  <a:srgbClr val="FFC000"/>
                </a:solidFill>
              </a:rPr>
              <a:t>Try to keep up with regular routines. If schools are closed create a schedule for learning, relaxing </a:t>
            </a:r>
            <a:r>
              <a:rPr lang="en-US" sz="1600" dirty="0">
                <a:solidFill>
                  <a:schemeClr val="tx1"/>
                </a:solidFill>
              </a:rPr>
              <a:t>and</a:t>
            </a:r>
            <a:r>
              <a:rPr lang="en-US" sz="1600" dirty="0">
                <a:solidFill>
                  <a:srgbClr val="FFC000"/>
                </a:solidFill>
              </a:rPr>
              <a:t> fun activities</a:t>
            </a:r>
            <a:r>
              <a:rPr lang="en-US" sz="1600" dirty="0"/>
              <a:t>.</a:t>
            </a:r>
          </a:p>
          <a:p>
            <a:pPr marL="330200" indent="-171450">
              <a:buFont typeface="Arial" panose="020B0604020202020204" pitchFamily="34" charset="0"/>
              <a:buChar char="•"/>
            </a:pPr>
            <a:endParaRPr lang="en-US" sz="1600" dirty="0"/>
          </a:p>
          <a:p>
            <a:pPr marL="330200" indent="-171450">
              <a:buFont typeface="Arial" panose="020B0604020202020204" pitchFamily="34" charset="0"/>
              <a:buChar char="•"/>
            </a:pPr>
            <a:r>
              <a:rPr lang="en-US" sz="1600" dirty="0"/>
              <a:t> </a:t>
            </a:r>
            <a:r>
              <a:rPr lang="en-US" sz="1600" dirty="0">
                <a:solidFill>
                  <a:srgbClr val="FFC000"/>
                </a:solidFill>
              </a:rPr>
              <a:t>Be a role model</a:t>
            </a:r>
            <a:r>
              <a:rPr lang="en-US" sz="1600" dirty="0">
                <a:solidFill>
                  <a:schemeClr val="tx1"/>
                </a:solidFill>
              </a:rPr>
              <a:t>.</a:t>
            </a:r>
          </a:p>
          <a:p>
            <a:pPr marL="330200" indent="-171450">
              <a:buFont typeface="Arial" panose="020B0604020202020204" pitchFamily="34" charset="0"/>
              <a:buChar char="•"/>
            </a:pPr>
            <a:endParaRPr lang="en-US" sz="1600" dirty="0">
              <a:solidFill>
                <a:srgbClr val="FFC000"/>
              </a:solidFill>
            </a:endParaRPr>
          </a:p>
          <a:p>
            <a:pPr marL="330200" indent="-171450">
              <a:buFont typeface="Arial" panose="020B0604020202020204" pitchFamily="34" charset="0"/>
              <a:buChar char="•"/>
            </a:pPr>
            <a:r>
              <a:rPr lang="en-US" sz="1600" dirty="0">
                <a:solidFill>
                  <a:srgbClr val="FFC000"/>
                </a:solidFill>
              </a:rPr>
              <a:t>Connect with your friends </a:t>
            </a:r>
            <a:r>
              <a:rPr lang="en-US" sz="1600" dirty="0">
                <a:solidFill>
                  <a:schemeClr val="tx1"/>
                </a:solidFill>
              </a:rPr>
              <a:t>and</a:t>
            </a:r>
            <a:r>
              <a:rPr lang="en-US" sz="1600" dirty="0">
                <a:solidFill>
                  <a:srgbClr val="FFC000"/>
                </a:solidFill>
              </a:rPr>
              <a:t> family</a:t>
            </a:r>
            <a:r>
              <a:rPr lang="en-US" sz="1600" dirty="0"/>
              <a:t>. </a:t>
            </a:r>
          </a:p>
        </p:txBody>
      </p:sp>
      <p:sp>
        <p:nvSpPr>
          <p:cNvPr id="6" name="Title 3">
            <a:extLst>
              <a:ext uri="{FF2B5EF4-FFF2-40B4-BE49-F238E27FC236}">
                <a16:creationId xmlns:a16="http://schemas.microsoft.com/office/drawing/2014/main" id="{8843C6EF-546C-B34B-9DC1-FE9AC3D4BDE8}"/>
              </a:ext>
            </a:extLst>
          </p:cNvPr>
          <p:cNvSpPr txBox="1">
            <a:spLocks/>
          </p:cNvSpPr>
          <p:nvPr/>
        </p:nvSpPr>
        <p:spPr>
          <a:xfrm>
            <a:off x="1837592" y="208418"/>
            <a:ext cx="5255367"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PSP with Children at Home</a:t>
            </a:r>
          </a:p>
        </p:txBody>
      </p:sp>
      <p:pic>
        <p:nvPicPr>
          <p:cNvPr id="5" name="Picture 4">
            <a:extLst>
              <a:ext uri="{FF2B5EF4-FFF2-40B4-BE49-F238E27FC236}">
                <a16:creationId xmlns:a16="http://schemas.microsoft.com/office/drawing/2014/main" id="{3CFFE0BD-E81A-9148-8390-F4D62FCD02C5}"/>
              </a:ext>
            </a:extLst>
          </p:cNvPr>
          <p:cNvPicPr>
            <a:picLocks noChangeAspect="1"/>
          </p:cNvPicPr>
          <p:nvPr/>
        </p:nvPicPr>
        <p:blipFill>
          <a:blip r:embed="rId3"/>
          <a:stretch>
            <a:fillRect/>
          </a:stretch>
        </p:blipFill>
        <p:spPr>
          <a:xfrm>
            <a:off x="7092960" y="0"/>
            <a:ext cx="2223479" cy="1718143"/>
          </a:xfrm>
          <a:prstGeom prst="rect">
            <a:avLst/>
          </a:prstGeom>
        </p:spPr>
      </p:pic>
    </p:spTree>
    <p:extLst>
      <p:ext uri="{BB962C8B-B14F-4D97-AF65-F5344CB8AC3E}">
        <p14:creationId xmlns:p14="http://schemas.microsoft.com/office/powerpoint/2010/main" val="281306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5E773E-5F50-9B43-BD47-C2F36400EBFC}"/>
              </a:ext>
            </a:extLst>
          </p:cNvPr>
          <p:cNvSpPr>
            <a:spLocks noGrp="1"/>
          </p:cNvSpPr>
          <p:nvPr>
            <p:ph type="subTitle" idx="1"/>
          </p:nvPr>
        </p:nvSpPr>
        <p:spPr>
          <a:xfrm>
            <a:off x="3714098" y="1310056"/>
            <a:ext cx="3893700" cy="2523387"/>
          </a:xfrm>
        </p:spPr>
        <p:txBody>
          <a:bodyPr/>
          <a:lstStyle/>
          <a:p>
            <a:r>
              <a:rPr lang="en-US" sz="3200" dirty="0"/>
              <a:t>Tips for Public Safety Personnel (PSP) Supporting People After Quarantine </a:t>
            </a:r>
          </a:p>
        </p:txBody>
      </p:sp>
      <p:pic>
        <p:nvPicPr>
          <p:cNvPr id="4" name="Picture 3">
            <a:extLst>
              <a:ext uri="{FF2B5EF4-FFF2-40B4-BE49-F238E27FC236}">
                <a16:creationId xmlns:a16="http://schemas.microsoft.com/office/drawing/2014/main" id="{C9374BD1-F5DC-174D-BCAC-F737B9E7CD31}"/>
              </a:ext>
            </a:extLst>
          </p:cNvPr>
          <p:cNvPicPr>
            <a:picLocks noChangeAspect="1"/>
          </p:cNvPicPr>
          <p:nvPr/>
        </p:nvPicPr>
        <p:blipFill>
          <a:blip r:embed="rId2"/>
          <a:stretch>
            <a:fillRect/>
          </a:stretch>
        </p:blipFill>
        <p:spPr>
          <a:xfrm>
            <a:off x="7092960" y="0"/>
            <a:ext cx="2223479" cy="1718143"/>
          </a:xfrm>
          <a:prstGeom prst="rect">
            <a:avLst/>
          </a:prstGeom>
        </p:spPr>
      </p:pic>
    </p:spTree>
    <p:extLst>
      <p:ext uri="{BB962C8B-B14F-4D97-AF65-F5344CB8AC3E}">
        <p14:creationId xmlns:p14="http://schemas.microsoft.com/office/powerpoint/2010/main" val="1716970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D1B19D-7E10-C94B-9DC7-00AF83E1022B}"/>
              </a:ext>
            </a:extLst>
          </p:cNvPr>
          <p:cNvSpPr>
            <a:spLocks noGrp="1"/>
          </p:cNvSpPr>
          <p:nvPr>
            <p:ph type="body" idx="1"/>
          </p:nvPr>
        </p:nvSpPr>
        <p:spPr>
          <a:xfrm>
            <a:off x="658604" y="1368151"/>
            <a:ext cx="7703700" cy="3566931"/>
          </a:xfrm>
        </p:spPr>
        <p:txBody>
          <a:bodyPr/>
          <a:lstStyle/>
          <a:p>
            <a:pPr marL="158750" indent="0">
              <a:buNone/>
            </a:pPr>
            <a:r>
              <a:rPr lang="en-US" sz="1600" dirty="0"/>
              <a:t>Being separated from others for an extended period-of-time can be stressful, even if they are not exhibiting symptoms of COVID-19. Everyone responds differently after coming out of quarantine. </a:t>
            </a:r>
          </a:p>
          <a:p>
            <a:pPr marL="158750" indent="0">
              <a:buNone/>
            </a:pPr>
            <a:endParaRPr lang="en-US" sz="1600" dirty="0"/>
          </a:p>
          <a:p>
            <a:pPr marL="158750" indent="0">
              <a:buNone/>
            </a:pPr>
            <a:r>
              <a:rPr lang="en-US" sz="1600" dirty="0"/>
              <a:t>Some common reactions include:</a:t>
            </a:r>
          </a:p>
          <a:p>
            <a:pPr marL="158750" indent="0">
              <a:buNone/>
            </a:pPr>
            <a:endParaRPr lang="en-US" sz="1600" dirty="0"/>
          </a:p>
          <a:p>
            <a:pPr marL="444500" indent="-285750">
              <a:buFont typeface="Arial" panose="020B0604020202020204" pitchFamily="34" charset="0"/>
              <a:buChar char="•"/>
            </a:pPr>
            <a:r>
              <a:rPr lang="en-US" sz="1600" dirty="0">
                <a:solidFill>
                  <a:srgbClr val="FFC000"/>
                </a:solidFill>
              </a:rPr>
              <a:t>Mixed emotions, including relief after quarantine</a:t>
            </a:r>
            <a:r>
              <a:rPr lang="en-US" sz="1600" dirty="0"/>
              <a:t>.</a:t>
            </a:r>
          </a:p>
          <a:p>
            <a:pPr marL="444500" indent="-285750">
              <a:buFont typeface="Arial" panose="020B0604020202020204" pitchFamily="34" charset="0"/>
              <a:buChar char="•"/>
            </a:pPr>
            <a:endParaRPr lang="en-US" sz="1600" dirty="0"/>
          </a:p>
          <a:p>
            <a:pPr marL="444500" indent="-285750">
              <a:buFont typeface="Arial" panose="020B0604020202020204" pitchFamily="34" charset="0"/>
              <a:buChar char="•"/>
            </a:pPr>
            <a:r>
              <a:rPr lang="en-US" sz="1600" dirty="0">
                <a:solidFill>
                  <a:srgbClr val="FFC000"/>
                </a:solidFill>
              </a:rPr>
              <a:t>Fear </a:t>
            </a:r>
            <a:r>
              <a:rPr lang="en-US" sz="1600" dirty="0">
                <a:solidFill>
                  <a:schemeClr val="tx1"/>
                </a:solidFill>
              </a:rPr>
              <a:t>and</a:t>
            </a:r>
            <a:r>
              <a:rPr lang="en-US" sz="1600" dirty="0">
                <a:solidFill>
                  <a:srgbClr val="FFC000"/>
                </a:solidFill>
              </a:rPr>
              <a:t> worry about their own health </a:t>
            </a:r>
            <a:r>
              <a:rPr lang="en-US" sz="1600" dirty="0">
                <a:solidFill>
                  <a:schemeClr val="tx1"/>
                </a:solidFill>
              </a:rPr>
              <a:t>and</a:t>
            </a:r>
            <a:r>
              <a:rPr lang="en-US" sz="1600" dirty="0">
                <a:solidFill>
                  <a:srgbClr val="FFC000"/>
                </a:solidFill>
              </a:rPr>
              <a:t> the health of their loved ones</a:t>
            </a:r>
            <a:r>
              <a:rPr lang="en-US" sz="1600" dirty="0"/>
              <a:t>.</a:t>
            </a:r>
          </a:p>
          <a:p>
            <a:pPr marL="444500" indent="-285750">
              <a:buFont typeface="Arial" panose="020B0604020202020204" pitchFamily="34" charset="0"/>
              <a:buChar char="•"/>
            </a:pPr>
            <a:endParaRPr lang="en-US" sz="1600" dirty="0"/>
          </a:p>
          <a:p>
            <a:pPr marL="444500" indent="-285750">
              <a:buFont typeface="Arial" panose="020B0604020202020204" pitchFamily="34" charset="0"/>
              <a:buChar char="•"/>
            </a:pPr>
            <a:r>
              <a:rPr lang="en-US" sz="1600" dirty="0">
                <a:solidFill>
                  <a:srgbClr val="FFC000"/>
                </a:solidFill>
              </a:rPr>
              <a:t>Stress from the experience of monitoring them self </a:t>
            </a:r>
            <a:r>
              <a:rPr lang="en-US" sz="1600" dirty="0">
                <a:solidFill>
                  <a:schemeClr val="tx1"/>
                </a:solidFill>
              </a:rPr>
              <a:t>or</a:t>
            </a:r>
            <a:r>
              <a:rPr lang="en-US" sz="1600" dirty="0">
                <a:solidFill>
                  <a:srgbClr val="FFC000"/>
                </a:solidFill>
              </a:rPr>
              <a:t> being monitored by others for signs </a:t>
            </a:r>
            <a:r>
              <a:rPr lang="en-US" sz="1600" dirty="0">
                <a:solidFill>
                  <a:schemeClr val="tx1"/>
                </a:solidFill>
              </a:rPr>
              <a:t>and</a:t>
            </a:r>
            <a:r>
              <a:rPr lang="en-US" sz="1600" dirty="0">
                <a:solidFill>
                  <a:srgbClr val="FFC000"/>
                </a:solidFill>
              </a:rPr>
              <a:t> symptoms of COVID-19</a:t>
            </a:r>
            <a:r>
              <a:rPr lang="en-US" sz="1600" dirty="0"/>
              <a:t>.</a:t>
            </a:r>
          </a:p>
        </p:txBody>
      </p:sp>
      <p:sp>
        <p:nvSpPr>
          <p:cNvPr id="4" name="Title 3">
            <a:extLst>
              <a:ext uri="{FF2B5EF4-FFF2-40B4-BE49-F238E27FC236}">
                <a16:creationId xmlns:a16="http://schemas.microsoft.com/office/drawing/2014/main" id="{7E04FE59-06DF-954D-AB76-B574F80E03F6}"/>
              </a:ext>
            </a:extLst>
          </p:cNvPr>
          <p:cNvSpPr txBox="1">
            <a:spLocks/>
          </p:cNvSpPr>
          <p:nvPr/>
        </p:nvSpPr>
        <p:spPr>
          <a:xfrm>
            <a:off x="844062" y="208418"/>
            <a:ext cx="6770076"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Coping with the Stress of a Quarantine</a:t>
            </a:r>
          </a:p>
        </p:txBody>
      </p:sp>
      <p:pic>
        <p:nvPicPr>
          <p:cNvPr id="5" name="Picture 4">
            <a:extLst>
              <a:ext uri="{FF2B5EF4-FFF2-40B4-BE49-F238E27FC236}">
                <a16:creationId xmlns:a16="http://schemas.microsoft.com/office/drawing/2014/main" id="{FC3C62B2-FF94-E04D-A7DE-67EA765E7B06}"/>
              </a:ext>
            </a:extLst>
          </p:cNvPr>
          <p:cNvPicPr>
            <a:picLocks noChangeAspect="1"/>
          </p:cNvPicPr>
          <p:nvPr/>
        </p:nvPicPr>
        <p:blipFill>
          <a:blip r:embed="rId3"/>
          <a:stretch>
            <a:fillRect/>
          </a:stretch>
        </p:blipFill>
        <p:spPr>
          <a:xfrm>
            <a:off x="7092960" y="0"/>
            <a:ext cx="2223479" cy="1718143"/>
          </a:xfrm>
          <a:prstGeom prst="rect">
            <a:avLst/>
          </a:prstGeom>
        </p:spPr>
      </p:pic>
    </p:spTree>
    <p:extLst>
      <p:ext uri="{BB962C8B-B14F-4D97-AF65-F5344CB8AC3E}">
        <p14:creationId xmlns:p14="http://schemas.microsoft.com/office/powerpoint/2010/main" val="1301338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D1B19D-7E10-C94B-9DC7-00AF83E1022B}"/>
              </a:ext>
            </a:extLst>
          </p:cNvPr>
          <p:cNvSpPr>
            <a:spLocks noGrp="1"/>
          </p:cNvSpPr>
          <p:nvPr>
            <p:ph type="body" idx="1"/>
          </p:nvPr>
        </p:nvSpPr>
        <p:spPr>
          <a:xfrm>
            <a:off x="658604" y="1368151"/>
            <a:ext cx="7703700" cy="3566931"/>
          </a:xfrm>
        </p:spPr>
        <p:txBody>
          <a:bodyPr/>
          <a:lstStyle/>
          <a:p>
            <a:pPr marL="158750" indent="0">
              <a:buNone/>
            </a:pPr>
            <a:r>
              <a:rPr lang="en-US" sz="1600" dirty="0"/>
              <a:t>Some more common reactions include:</a:t>
            </a:r>
          </a:p>
          <a:p>
            <a:pPr marL="158750" indent="0">
              <a:buNone/>
            </a:pPr>
            <a:endParaRPr lang="en-US" sz="1600" dirty="0"/>
          </a:p>
          <a:p>
            <a:pPr marL="444500" indent="-285750">
              <a:buFont typeface="Arial" panose="020B0604020202020204" pitchFamily="34" charset="0"/>
              <a:buChar char="•"/>
            </a:pPr>
            <a:r>
              <a:rPr lang="en-US" sz="1600" dirty="0">
                <a:solidFill>
                  <a:srgbClr val="FFC000"/>
                </a:solidFill>
              </a:rPr>
              <a:t>Sadness, anger, or frustration because friends or loved ones have unfounded fears of contracting the disease from contact with them, even though they have been determined not to be contagious</a:t>
            </a:r>
            <a:r>
              <a:rPr lang="en-US" sz="1600" dirty="0"/>
              <a:t>.</a:t>
            </a:r>
          </a:p>
          <a:p>
            <a:pPr marL="444500" indent="-285750">
              <a:buFont typeface="Arial" panose="020B0604020202020204" pitchFamily="34" charset="0"/>
              <a:buChar char="•"/>
            </a:pPr>
            <a:endParaRPr lang="en-US" sz="1600" dirty="0"/>
          </a:p>
          <a:p>
            <a:pPr marL="444500" indent="-285750">
              <a:buFont typeface="Arial" panose="020B0604020202020204" pitchFamily="34" charset="0"/>
              <a:buChar char="•"/>
            </a:pPr>
            <a:r>
              <a:rPr lang="en-US" sz="1600" dirty="0">
                <a:solidFill>
                  <a:srgbClr val="FFC000"/>
                </a:solidFill>
              </a:rPr>
              <a:t>Guilt about not being able to perform normal work or parenting duties during quarantine</a:t>
            </a:r>
            <a:r>
              <a:rPr lang="en-US" sz="1600" dirty="0"/>
              <a:t>.</a:t>
            </a:r>
          </a:p>
          <a:p>
            <a:pPr marL="444500" indent="-285750">
              <a:buFont typeface="Arial" panose="020B0604020202020204" pitchFamily="34" charset="0"/>
              <a:buChar char="•"/>
            </a:pPr>
            <a:endParaRPr lang="en-US" sz="1600" dirty="0"/>
          </a:p>
          <a:p>
            <a:pPr marL="444500" indent="-285750">
              <a:buFont typeface="Arial" panose="020B0604020202020204" pitchFamily="34" charset="0"/>
              <a:buChar char="•"/>
            </a:pPr>
            <a:r>
              <a:rPr lang="en-US" sz="1600" dirty="0">
                <a:solidFill>
                  <a:srgbClr val="FFC000"/>
                </a:solidFill>
              </a:rPr>
              <a:t>Other emotional or mental health changes</a:t>
            </a:r>
            <a:r>
              <a:rPr lang="en-US" sz="1600" dirty="0"/>
              <a:t>.</a:t>
            </a:r>
          </a:p>
        </p:txBody>
      </p:sp>
      <p:sp>
        <p:nvSpPr>
          <p:cNvPr id="4" name="Title 3">
            <a:extLst>
              <a:ext uri="{FF2B5EF4-FFF2-40B4-BE49-F238E27FC236}">
                <a16:creationId xmlns:a16="http://schemas.microsoft.com/office/drawing/2014/main" id="{7E04FE59-06DF-954D-AB76-B574F80E03F6}"/>
              </a:ext>
            </a:extLst>
          </p:cNvPr>
          <p:cNvSpPr txBox="1">
            <a:spLocks/>
          </p:cNvSpPr>
          <p:nvPr/>
        </p:nvSpPr>
        <p:spPr>
          <a:xfrm>
            <a:off x="844062" y="208418"/>
            <a:ext cx="6770076" cy="677078"/>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algn="ctr"/>
            <a:r>
              <a:rPr lang="en-US" sz="3200" dirty="0">
                <a:solidFill>
                  <a:schemeClr val="tx1"/>
                </a:solidFill>
              </a:rPr>
              <a:t>Coping with the Stress of a Quarantine</a:t>
            </a:r>
          </a:p>
        </p:txBody>
      </p:sp>
      <p:pic>
        <p:nvPicPr>
          <p:cNvPr id="5" name="Picture 4">
            <a:extLst>
              <a:ext uri="{FF2B5EF4-FFF2-40B4-BE49-F238E27FC236}">
                <a16:creationId xmlns:a16="http://schemas.microsoft.com/office/drawing/2014/main" id="{FC3C62B2-FF94-E04D-A7DE-67EA765E7B06}"/>
              </a:ext>
            </a:extLst>
          </p:cNvPr>
          <p:cNvPicPr>
            <a:picLocks noChangeAspect="1"/>
          </p:cNvPicPr>
          <p:nvPr/>
        </p:nvPicPr>
        <p:blipFill>
          <a:blip r:embed="rId3"/>
          <a:stretch>
            <a:fillRect/>
          </a:stretch>
        </p:blipFill>
        <p:spPr>
          <a:xfrm>
            <a:off x="7092960" y="0"/>
            <a:ext cx="2223479" cy="1718143"/>
          </a:xfrm>
          <a:prstGeom prst="rect">
            <a:avLst/>
          </a:prstGeom>
        </p:spPr>
      </p:pic>
    </p:spTree>
    <p:extLst>
      <p:ext uri="{BB962C8B-B14F-4D97-AF65-F5344CB8AC3E}">
        <p14:creationId xmlns:p14="http://schemas.microsoft.com/office/powerpoint/2010/main" val="1819569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36"/>
          <p:cNvSpPr txBox="1">
            <a:spLocks noGrp="1"/>
          </p:cNvSpPr>
          <p:nvPr>
            <p:ph type="subTitle" idx="1"/>
          </p:nvPr>
        </p:nvSpPr>
        <p:spPr>
          <a:xfrm flipH="1">
            <a:off x="426924" y="2008185"/>
            <a:ext cx="8087489" cy="2930673"/>
          </a:xfrm>
          <a:prstGeom prst="rect">
            <a:avLst/>
          </a:prstGeom>
        </p:spPr>
        <p:txBody>
          <a:bodyPr spcFirstLastPara="1" wrap="square" lIns="91425" tIns="91425" rIns="91425" bIns="91425" anchor="t" anchorCtr="0">
            <a:noAutofit/>
          </a:bodyPr>
          <a:lstStyle/>
          <a:p>
            <a:r>
              <a:rPr lang="en-CA" sz="1600" b="1" dirty="0">
                <a:solidFill>
                  <a:srgbClr val="FF0000"/>
                </a:solidFill>
              </a:rPr>
              <a:t>If additional supports or services are required, please contact the most appropriate resource, a few of which are listed below.</a:t>
            </a:r>
          </a:p>
          <a:p>
            <a:endParaRPr lang="en-CA" sz="1600" dirty="0">
              <a:solidFill>
                <a:srgbClr val="FF0000"/>
              </a:solidFill>
            </a:endParaRPr>
          </a:p>
          <a:p>
            <a:pPr lvl="0">
              <a:buFont typeface="Arial" panose="020B0604020202020204" pitchFamily="34" charset="0"/>
              <a:buChar char="•"/>
            </a:pPr>
            <a:r>
              <a:rPr lang="en-CA" b="1" dirty="0">
                <a:solidFill>
                  <a:schemeClr val="tx1"/>
                </a:solidFill>
              </a:rPr>
              <a:t>911</a:t>
            </a:r>
          </a:p>
          <a:p>
            <a:pPr lvl="0">
              <a:buFont typeface="Arial" panose="020B0604020202020204" pitchFamily="34" charset="0"/>
              <a:buChar char="•"/>
            </a:pPr>
            <a:r>
              <a:rPr lang="en-CA" b="1" dirty="0">
                <a:solidFill>
                  <a:schemeClr val="tx1"/>
                </a:solidFill>
              </a:rPr>
              <a:t>Access your local Peer Support Team</a:t>
            </a:r>
          </a:p>
          <a:p>
            <a:pPr>
              <a:buFont typeface="Arial" panose="020B0604020202020204" pitchFamily="34" charset="0"/>
              <a:buChar char="•"/>
            </a:pPr>
            <a:r>
              <a:rPr lang="en-CA" b="1" dirty="0">
                <a:solidFill>
                  <a:schemeClr val="tx1"/>
                </a:solidFill>
              </a:rPr>
              <a:t>Activate ACIPN 24/7 Toll-free #: 1-833-894-2476 (refer to next slide)</a:t>
            </a:r>
          </a:p>
          <a:p>
            <a:pPr lvl="0">
              <a:buFont typeface="Arial" panose="020B0604020202020204" pitchFamily="34" charset="0"/>
              <a:buChar char="•"/>
            </a:pPr>
            <a:r>
              <a:rPr lang="en-CA" b="1" dirty="0">
                <a:solidFill>
                  <a:schemeClr val="tx1"/>
                </a:solidFill>
              </a:rPr>
              <a:t>Alberta Health Links: 811</a:t>
            </a:r>
          </a:p>
          <a:p>
            <a:pPr lvl="0">
              <a:buFont typeface="Arial" panose="020B0604020202020204" pitchFamily="34" charset="0"/>
              <a:buChar char="•"/>
            </a:pPr>
            <a:r>
              <a:rPr lang="en-CA" b="1" dirty="0">
                <a:solidFill>
                  <a:schemeClr val="tx1"/>
                </a:solidFill>
              </a:rPr>
              <a:t>Canadian Suicide Prevention Crisis Line 24/7: 1-833-456-4566 24/7/365 or Text “Start” to 45645 4pm-12am midnight ET</a:t>
            </a:r>
          </a:p>
          <a:p>
            <a:pPr>
              <a:buFont typeface="Arial" panose="020B0604020202020204" pitchFamily="34" charset="0"/>
              <a:buChar char="•"/>
            </a:pPr>
            <a:r>
              <a:rPr lang="en-CA" b="1" dirty="0">
                <a:solidFill>
                  <a:schemeClr val="tx1"/>
                </a:solidFill>
              </a:rPr>
              <a:t>CMHA Distress Line (Edmonton Region): 780-482-4357 (HELP) </a:t>
            </a:r>
          </a:p>
          <a:p>
            <a:pPr lvl="0">
              <a:buFont typeface="Arial" panose="020B0604020202020204" pitchFamily="34" charset="0"/>
              <a:buChar char="•"/>
            </a:pPr>
            <a:r>
              <a:rPr lang="en-CA" b="1" dirty="0">
                <a:solidFill>
                  <a:schemeClr val="tx1"/>
                </a:solidFill>
              </a:rPr>
              <a:t>Distress Centre 24/7 (Calgary Region): 403-266-4357 (HELP)</a:t>
            </a:r>
          </a:p>
          <a:p>
            <a:pPr lvl="0"/>
            <a:endParaRPr lang="en-CA" dirty="0">
              <a:solidFill>
                <a:schemeClr val="tx1"/>
              </a:solidFill>
            </a:endParaRPr>
          </a:p>
          <a:p>
            <a:pPr marL="0" lvl="0" indent="0" algn="l" rtl="0">
              <a:spcBef>
                <a:spcPts val="0"/>
              </a:spcBef>
              <a:spcAft>
                <a:spcPts val="0"/>
              </a:spcAft>
              <a:buNone/>
            </a:pPr>
            <a:endParaRPr dirty="0">
              <a:solidFill>
                <a:schemeClr val="tx1"/>
              </a:solidFill>
            </a:endParaRPr>
          </a:p>
        </p:txBody>
      </p:sp>
      <p:sp>
        <p:nvSpPr>
          <p:cNvPr id="243" name="Google Shape;243;p36"/>
          <p:cNvSpPr txBox="1">
            <a:spLocks noGrp="1"/>
          </p:cNvSpPr>
          <p:nvPr>
            <p:ph type="title"/>
          </p:nvPr>
        </p:nvSpPr>
        <p:spPr>
          <a:xfrm>
            <a:off x="372496" y="168875"/>
            <a:ext cx="6409711" cy="1008600"/>
          </a:xfrm>
          <a:prstGeom prst="rect">
            <a:avLst/>
          </a:prstGeom>
        </p:spPr>
        <p:txBody>
          <a:bodyPr spcFirstLastPara="1" wrap="square" lIns="91425" tIns="91425" rIns="91425" bIns="91425" anchor="ctr" anchorCtr="0">
            <a:noAutofit/>
          </a:bodyPr>
          <a:lstStyle/>
          <a:p>
            <a:pPr algn="ctr"/>
            <a:r>
              <a:rPr lang="en" sz="3200" b="1" dirty="0">
                <a:solidFill>
                  <a:srgbClr val="FFC000"/>
                </a:solidFill>
              </a:rPr>
              <a:t>ADDITIONAL RESOURCES</a:t>
            </a:r>
            <a:endParaRPr lang="en-US" sz="3200" b="1">
              <a:solidFill>
                <a:srgbClr val="FFC000"/>
              </a:solidFill>
            </a:endParaRPr>
          </a:p>
        </p:txBody>
      </p:sp>
      <p:sp>
        <p:nvSpPr>
          <p:cNvPr id="244" name="Google Shape;244;p36"/>
          <p:cNvSpPr/>
          <p:nvPr/>
        </p:nvSpPr>
        <p:spPr>
          <a:xfrm rot="10800000" flipH="1">
            <a:off x="426925" y="108155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39B9B68B-1480-A149-8E0B-C40DF6803D3F}"/>
              </a:ext>
            </a:extLst>
          </p:cNvPr>
          <p:cNvPicPr>
            <a:picLocks noChangeAspect="1"/>
          </p:cNvPicPr>
          <p:nvPr/>
        </p:nvPicPr>
        <p:blipFill>
          <a:blip r:embed="rId4"/>
          <a:stretch>
            <a:fillRect/>
          </a:stretch>
        </p:blipFill>
        <p:spPr>
          <a:xfrm>
            <a:off x="7092960" y="0"/>
            <a:ext cx="2223479" cy="171814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F1BFC456-83B9-EF47-A2D4-40D01FBED736}"/>
              </a:ext>
            </a:extLst>
          </p:cNvPr>
          <p:cNvPicPr>
            <a:picLocks noChangeAspect="1"/>
          </p:cNvPicPr>
          <p:nvPr/>
        </p:nvPicPr>
        <p:blipFill>
          <a:blip r:embed="rId2"/>
          <a:stretch>
            <a:fillRect/>
          </a:stretch>
        </p:blipFill>
        <p:spPr>
          <a:xfrm>
            <a:off x="0" y="1248534"/>
            <a:ext cx="9133779" cy="3282846"/>
          </a:xfrm>
          <a:prstGeom prst="rect">
            <a:avLst/>
          </a:prstGeom>
          <a:solidFill>
            <a:schemeClr val="bg1"/>
          </a:solidFill>
        </p:spPr>
      </p:pic>
      <p:pic>
        <p:nvPicPr>
          <p:cNvPr id="5" name="Picture 4">
            <a:extLst>
              <a:ext uri="{FF2B5EF4-FFF2-40B4-BE49-F238E27FC236}">
                <a16:creationId xmlns:a16="http://schemas.microsoft.com/office/drawing/2014/main" id="{52199778-0255-1E4B-8EA3-504A7A4F41CA}"/>
              </a:ext>
            </a:extLst>
          </p:cNvPr>
          <p:cNvPicPr>
            <a:picLocks noChangeAspect="1"/>
          </p:cNvPicPr>
          <p:nvPr/>
        </p:nvPicPr>
        <p:blipFill>
          <a:blip r:embed="rId3"/>
          <a:stretch>
            <a:fillRect/>
          </a:stretch>
        </p:blipFill>
        <p:spPr>
          <a:xfrm>
            <a:off x="210065" y="179397"/>
            <a:ext cx="2223479" cy="1718143"/>
          </a:xfrm>
          <a:prstGeom prst="rect">
            <a:avLst/>
          </a:prstGeom>
        </p:spPr>
      </p:pic>
    </p:spTree>
    <p:extLst>
      <p:ext uri="{BB962C8B-B14F-4D97-AF65-F5344CB8AC3E}">
        <p14:creationId xmlns:p14="http://schemas.microsoft.com/office/powerpoint/2010/main" val="3971495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5E773E-5F50-9B43-BD47-C2F36400EBFC}"/>
              </a:ext>
            </a:extLst>
          </p:cNvPr>
          <p:cNvSpPr>
            <a:spLocks noGrp="1"/>
          </p:cNvSpPr>
          <p:nvPr>
            <p:ph type="subTitle" idx="1"/>
          </p:nvPr>
        </p:nvSpPr>
        <p:spPr>
          <a:xfrm>
            <a:off x="4505406" y="1600200"/>
            <a:ext cx="3893700" cy="2505801"/>
          </a:xfrm>
        </p:spPr>
        <p:txBody>
          <a:bodyPr/>
          <a:lstStyle/>
          <a:p>
            <a:r>
              <a:rPr lang="en-US" sz="3200" dirty="0"/>
              <a:t>Coping Strategies for Public Safety Personnel (PSP) During COVID-19</a:t>
            </a:r>
          </a:p>
        </p:txBody>
      </p:sp>
      <p:pic>
        <p:nvPicPr>
          <p:cNvPr id="4" name="Picture 3">
            <a:extLst>
              <a:ext uri="{FF2B5EF4-FFF2-40B4-BE49-F238E27FC236}">
                <a16:creationId xmlns:a16="http://schemas.microsoft.com/office/drawing/2014/main" id="{C9374BD1-F5DC-174D-BCAC-F737B9E7CD31}"/>
              </a:ext>
            </a:extLst>
          </p:cNvPr>
          <p:cNvPicPr>
            <a:picLocks noChangeAspect="1"/>
          </p:cNvPicPr>
          <p:nvPr/>
        </p:nvPicPr>
        <p:blipFill>
          <a:blip r:embed="rId2"/>
          <a:stretch>
            <a:fillRect/>
          </a:stretch>
        </p:blipFill>
        <p:spPr>
          <a:xfrm>
            <a:off x="7092960" y="0"/>
            <a:ext cx="2223479" cy="1718143"/>
          </a:xfrm>
          <a:prstGeom prst="rect">
            <a:avLst/>
          </a:prstGeom>
        </p:spPr>
      </p:pic>
    </p:spTree>
    <p:extLst>
      <p:ext uri="{BB962C8B-B14F-4D97-AF65-F5344CB8AC3E}">
        <p14:creationId xmlns:p14="http://schemas.microsoft.com/office/powerpoint/2010/main" val="4010807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4D7B5E-D908-1144-B526-D7D7A791ECFE}"/>
              </a:ext>
            </a:extLst>
          </p:cNvPr>
          <p:cNvSpPr>
            <a:spLocks noGrp="1"/>
          </p:cNvSpPr>
          <p:nvPr>
            <p:ph type="subTitle" idx="1"/>
          </p:nvPr>
        </p:nvSpPr>
        <p:spPr>
          <a:xfrm flipH="1">
            <a:off x="233547" y="2235215"/>
            <a:ext cx="5786233" cy="2536836"/>
          </a:xfrm>
        </p:spPr>
        <p:txBody>
          <a:bodyPr/>
          <a:lstStyle/>
          <a:p>
            <a:pPr marL="482600" indent="-342900">
              <a:buFont typeface="Arial" panose="020B0604020202020204" pitchFamily="34" charset="0"/>
              <a:buChar char="•"/>
            </a:pPr>
            <a:r>
              <a:rPr lang="en-US" sz="1600" dirty="0"/>
              <a:t>Responding to COVID-19 can be a rewarding yet stressful experience. </a:t>
            </a:r>
          </a:p>
          <a:p>
            <a:pPr marL="482600" indent="-342900">
              <a:buFont typeface="Arial" panose="020B0604020202020204" pitchFamily="34" charset="0"/>
              <a:buChar char="•"/>
            </a:pPr>
            <a:endParaRPr lang="en-US" sz="1600" dirty="0"/>
          </a:p>
          <a:p>
            <a:pPr marL="482600" indent="-342900">
              <a:buFont typeface="Arial" panose="020B0604020202020204" pitchFamily="34" charset="0"/>
              <a:buChar char="•"/>
            </a:pPr>
            <a:r>
              <a:rPr lang="en-US" sz="1600" dirty="0"/>
              <a:t>Fear and anxiety is natural, even expected during such an event. </a:t>
            </a:r>
          </a:p>
          <a:p>
            <a:pPr marL="482600" indent="-342900">
              <a:buFont typeface="Arial" panose="020B0604020202020204" pitchFamily="34" charset="0"/>
              <a:buChar char="•"/>
            </a:pPr>
            <a:endParaRPr lang="en-US" sz="1600" dirty="0"/>
          </a:p>
          <a:p>
            <a:pPr marL="482600" indent="-342900">
              <a:buFont typeface="Arial" panose="020B0604020202020204" pitchFamily="34" charset="0"/>
              <a:buChar char="•"/>
            </a:pPr>
            <a:r>
              <a:rPr lang="en-US" sz="1600" dirty="0"/>
              <a:t>Stress management is essential during this pandemic. </a:t>
            </a:r>
          </a:p>
          <a:p>
            <a:pPr marL="482600" indent="-342900">
              <a:buFont typeface="Arial" panose="020B0604020202020204" pitchFamily="34" charset="0"/>
              <a:buChar char="•"/>
            </a:pPr>
            <a:endParaRPr lang="en-US" sz="1600" dirty="0"/>
          </a:p>
          <a:p>
            <a:pPr marL="482600" indent="-342900">
              <a:buFont typeface="Arial" panose="020B0604020202020204" pitchFamily="34" charset="0"/>
              <a:buChar char="•"/>
            </a:pPr>
            <a:r>
              <a:rPr lang="en-US" sz="1600" dirty="0"/>
              <a:t>There are effective coping strategies for the unique stresses. PSP use these strategies before, during and after the pandemic.</a:t>
            </a:r>
          </a:p>
        </p:txBody>
      </p:sp>
      <p:pic>
        <p:nvPicPr>
          <p:cNvPr id="6" name="Picture 5">
            <a:extLst>
              <a:ext uri="{FF2B5EF4-FFF2-40B4-BE49-F238E27FC236}">
                <a16:creationId xmlns:a16="http://schemas.microsoft.com/office/drawing/2014/main" id="{A2F7B7C3-8D35-3E41-B5F9-1142F86F4E1B}"/>
              </a:ext>
            </a:extLst>
          </p:cNvPr>
          <p:cNvPicPr>
            <a:picLocks noChangeAspect="1"/>
          </p:cNvPicPr>
          <p:nvPr/>
        </p:nvPicPr>
        <p:blipFill>
          <a:blip r:embed="rId3"/>
          <a:stretch>
            <a:fillRect/>
          </a:stretch>
        </p:blipFill>
        <p:spPr>
          <a:xfrm>
            <a:off x="7092960" y="0"/>
            <a:ext cx="2223479" cy="1718143"/>
          </a:xfrm>
          <a:prstGeom prst="rect">
            <a:avLst/>
          </a:prstGeom>
        </p:spPr>
      </p:pic>
      <p:sp>
        <p:nvSpPr>
          <p:cNvPr id="9" name="Title 3">
            <a:extLst>
              <a:ext uri="{FF2B5EF4-FFF2-40B4-BE49-F238E27FC236}">
                <a16:creationId xmlns:a16="http://schemas.microsoft.com/office/drawing/2014/main" id="{28BB9B33-2685-EE46-8F6B-5FF05EFF0C1F}"/>
              </a:ext>
            </a:extLst>
          </p:cNvPr>
          <p:cNvSpPr txBox="1">
            <a:spLocks/>
          </p:cNvSpPr>
          <p:nvPr/>
        </p:nvSpPr>
        <p:spPr>
          <a:xfrm>
            <a:off x="114299" y="274310"/>
            <a:ext cx="6075485" cy="1169521"/>
          </a:xfrm>
          <a:prstGeom prst="rect">
            <a:avLst/>
          </a:prstGeom>
          <a:no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FFFFF"/>
              </a:buClr>
              <a:buSzPts val="4800"/>
              <a:buFont typeface="Saira SemiCondensed Medium"/>
              <a:buNone/>
              <a:defRPr sz="4800" b="0" i="0" u="none" strike="noStrike" cap="none">
                <a:solidFill>
                  <a:srgbClr val="FFFFFF"/>
                </a:solidFill>
                <a:latin typeface="Roboto Slab Regular"/>
                <a:ea typeface="Roboto Slab Regular"/>
                <a:cs typeface="Roboto Slab Regular"/>
                <a:sym typeface="Roboto Slab Regular"/>
              </a:defRPr>
            </a:lvl9pPr>
          </a:lstStyle>
          <a:p>
            <a:pPr lvl="1" algn="ctr"/>
            <a:r>
              <a:rPr lang="en-US" sz="3200" dirty="0">
                <a:solidFill>
                  <a:schemeClr val="tx1"/>
                </a:solidFill>
              </a:rPr>
              <a:t>Public Safety Personnel (PSP) Responding to COVID-19</a:t>
            </a:r>
          </a:p>
        </p:txBody>
      </p:sp>
    </p:spTree>
    <p:extLst>
      <p:ext uri="{BB962C8B-B14F-4D97-AF65-F5344CB8AC3E}">
        <p14:creationId xmlns:p14="http://schemas.microsoft.com/office/powerpoint/2010/main" val="988614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35;p35">
            <a:extLst>
              <a:ext uri="{FF2B5EF4-FFF2-40B4-BE49-F238E27FC236}">
                <a16:creationId xmlns:a16="http://schemas.microsoft.com/office/drawing/2014/main" id="{65D3BBB3-F32E-1041-A8FB-4F28E8372EF4}"/>
              </a:ext>
            </a:extLst>
          </p:cNvPr>
          <p:cNvSpPr txBox="1">
            <a:spLocks noGrp="1"/>
          </p:cNvSpPr>
          <p:nvPr>
            <p:ph type="body" idx="1"/>
          </p:nvPr>
        </p:nvSpPr>
        <p:spPr>
          <a:xfrm>
            <a:off x="267573" y="1351398"/>
            <a:ext cx="4502136" cy="3625007"/>
          </a:xfrm>
          <a:prstGeom prst="rect">
            <a:avLst/>
          </a:prstGeom>
        </p:spPr>
        <p:txBody>
          <a:bodyPr spcFirstLastPara="1" wrap="square" lIns="91425" tIns="91425" rIns="91425" bIns="91425" anchor="t" anchorCtr="0">
            <a:noAutofit/>
          </a:bodyPr>
          <a:lstStyle/>
          <a:p>
            <a:pPr marL="139700" indent="0">
              <a:buNone/>
            </a:pPr>
            <a:r>
              <a:rPr lang="en-CA" sz="1600" dirty="0"/>
              <a:t>Acknowledge the nature and magnitude of the pandemic as well as the impact on you and those around you.</a:t>
            </a:r>
          </a:p>
          <a:p>
            <a:pPr marL="139700" indent="0">
              <a:buNone/>
            </a:pPr>
            <a:endParaRPr lang="en-CA" sz="1600" dirty="0"/>
          </a:p>
          <a:p>
            <a:pPr marL="139700" indent="0">
              <a:buNone/>
            </a:pPr>
            <a:r>
              <a:rPr lang="en-CA" sz="1600" dirty="0"/>
              <a:t>Be prepared to be impacted in your professional role as well as in your personal life.</a:t>
            </a:r>
            <a:endParaRPr lang="en-US" dirty="0"/>
          </a:p>
          <a:p>
            <a:pPr marL="139700" indent="0">
              <a:buNone/>
            </a:pPr>
            <a:endParaRPr lang="en-CA" sz="1600" dirty="0"/>
          </a:p>
          <a:p>
            <a:pPr marL="139700" indent="0">
              <a:buNone/>
            </a:pPr>
            <a:r>
              <a:rPr lang="en-CA" sz="1600" dirty="0"/>
              <a:t>Recognize the common psychological reactions to stress including:</a:t>
            </a:r>
            <a:endParaRPr lang="en-US" dirty="0"/>
          </a:p>
          <a:p>
            <a:pPr marL="139700" indent="0">
              <a:buNone/>
            </a:pPr>
            <a:r>
              <a:rPr lang="en-CA" sz="1600" dirty="0">
                <a:solidFill>
                  <a:srgbClr val="FFC000"/>
                </a:solidFill>
              </a:rPr>
              <a:t>physical</a:t>
            </a:r>
            <a:r>
              <a:rPr lang="en-CA" sz="1600" dirty="0"/>
              <a:t>,  </a:t>
            </a:r>
            <a:r>
              <a:rPr lang="en-CA" sz="1600" dirty="0">
                <a:solidFill>
                  <a:srgbClr val="FFC000"/>
                </a:solidFill>
              </a:rPr>
              <a:t>emotional</a:t>
            </a:r>
            <a:r>
              <a:rPr lang="en-CA" sz="1600" dirty="0"/>
              <a:t>, </a:t>
            </a:r>
            <a:r>
              <a:rPr lang="en-CA" sz="1600" dirty="0">
                <a:solidFill>
                  <a:srgbClr val="FFC000"/>
                </a:solidFill>
              </a:rPr>
              <a:t>cognitive</a:t>
            </a:r>
            <a:r>
              <a:rPr lang="en-CA" sz="1600" dirty="0"/>
              <a:t>, and, </a:t>
            </a:r>
            <a:r>
              <a:rPr lang="en-CA" sz="1600" dirty="0">
                <a:solidFill>
                  <a:srgbClr val="FFC000"/>
                </a:solidFill>
              </a:rPr>
              <a:t>behavioural symptoms</a:t>
            </a:r>
            <a:r>
              <a:rPr lang="en-CA" sz="1600" dirty="0"/>
              <a:t>. </a:t>
            </a:r>
            <a:endParaRPr lang="en-US" dirty="0"/>
          </a:p>
          <a:p>
            <a:pPr marL="158750" indent="0" algn="just">
              <a:buNone/>
            </a:pPr>
            <a:endParaRPr lang="en-CA" sz="1600" dirty="0"/>
          </a:p>
          <a:p>
            <a:pPr marL="158750" indent="0" algn="just">
              <a:buNone/>
            </a:pPr>
            <a:r>
              <a:rPr lang="en-CA" sz="1600" dirty="0"/>
              <a:t>Allow time to recover from responding for both you and your family.</a:t>
            </a:r>
          </a:p>
          <a:p>
            <a:pPr marL="0" indent="0" algn="l">
              <a:spcAft>
                <a:spcPts val="1600"/>
              </a:spcAft>
              <a:buNone/>
            </a:pPr>
            <a:endParaRPr dirty="0">
              <a:solidFill>
                <a:schemeClr val="tx1"/>
              </a:solidFill>
            </a:endParaRPr>
          </a:p>
        </p:txBody>
      </p:sp>
      <p:sp>
        <p:nvSpPr>
          <p:cNvPr id="8" name="Google Shape;235;p35">
            <a:extLst>
              <a:ext uri="{FF2B5EF4-FFF2-40B4-BE49-F238E27FC236}">
                <a16:creationId xmlns:a16="http://schemas.microsoft.com/office/drawing/2014/main" id="{ED1D6011-C9C3-184C-92DD-FD5019B9CC6A}"/>
              </a:ext>
            </a:extLst>
          </p:cNvPr>
          <p:cNvSpPr txBox="1">
            <a:spLocks/>
          </p:cNvSpPr>
          <p:nvPr/>
        </p:nvSpPr>
        <p:spPr>
          <a:xfrm>
            <a:off x="4769709" y="1351398"/>
            <a:ext cx="4077325" cy="36250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r" rtl="0">
              <a:lnSpc>
                <a:spcPct val="100000"/>
              </a:lnSpc>
              <a:spcBef>
                <a:spcPts val="160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2pPr>
            <a:lvl3pPr marL="1371600" marR="0" lvl="2" indent="-317500" algn="r" rtl="0">
              <a:lnSpc>
                <a:spcPct val="100000"/>
              </a:lnSpc>
              <a:spcBef>
                <a:spcPts val="160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3pPr>
            <a:lvl4pPr marL="1828800" marR="0" lvl="3" indent="-317500" algn="r" rtl="0">
              <a:lnSpc>
                <a:spcPct val="100000"/>
              </a:lnSpc>
              <a:spcBef>
                <a:spcPts val="160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4pPr>
            <a:lvl5pPr marL="2286000" marR="0" lvl="4" indent="-317500" algn="r" rtl="0">
              <a:lnSpc>
                <a:spcPct val="100000"/>
              </a:lnSpc>
              <a:spcBef>
                <a:spcPts val="160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5pPr>
            <a:lvl6pPr marL="2743200" marR="0" lvl="5" indent="-317500" algn="r" rtl="0">
              <a:lnSpc>
                <a:spcPct val="100000"/>
              </a:lnSpc>
              <a:spcBef>
                <a:spcPts val="160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6pPr>
            <a:lvl7pPr marL="3200400" marR="0" lvl="6" indent="-317500" algn="r" rtl="0">
              <a:lnSpc>
                <a:spcPct val="100000"/>
              </a:lnSpc>
              <a:spcBef>
                <a:spcPts val="160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7pPr>
            <a:lvl8pPr marL="3657600" marR="0" lvl="7" indent="-317500" algn="r" rtl="0">
              <a:lnSpc>
                <a:spcPct val="100000"/>
              </a:lnSpc>
              <a:spcBef>
                <a:spcPts val="1600"/>
              </a:spcBef>
              <a:spcAft>
                <a:spcPts val="0"/>
              </a:spcAft>
              <a:buClr>
                <a:srgbClr val="FFFFFF"/>
              </a:buClr>
              <a:buSzPts val="1400"/>
              <a:buFont typeface="Anaheim"/>
              <a:buNone/>
              <a:defRPr sz="1600" b="0" i="0" u="none" strike="noStrike" cap="none">
                <a:solidFill>
                  <a:schemeClr val="dk1"/>
                </a:solidFill>
                <a:latin typeface="Anaheim"/>
                <a:ea typeface="Anaheim"/>
                <a:cs typeface="Anaheim"/>
                <a:sym typeface="Anaheim"/>
              </a:defRPr>
            </a:lvl8pPr>
            <a:lvl9pPr marL="4114800" marR="0" lvl="8" indent="-317500" algn="r" rtl="0">
              <a:lnSpc>
                <a:spcPct val="100000"/>
              </a:lnSpc>
              <a:spcBef>
                <a:spcPts val="1600"/>
              </a:spcBef>
              <a:spcAft>
                <a:spcPts val="1600"/>
              </a:spcAft>
              <a:buClr>
                <a:srgbClr val="FFFFFF"/>
              </a:buClr>
              <a:buSzPts val="1400"/>
              <a:buFont typeface="Anaheim"/>
              <a:buNone/>
              <a:defRPr sz="1600" b="0" i="0" u="none" strike="noStrike" cap="none">
                <a:solidFill>
                  <a:schemeClr val="dk1"/>
                </a:solidFill>
                <a:latin typeface="Anaheim"/>
                <a:ea typeface="Anaheim"/>
                <a:cs typeface="Anaheim"/>
                <a:sym typeface="Anaheim"/>
              </a:defRPr>
            </a:lvl9pPr>
          </a:lstStyle>
          <a:p>
            <a:pPr marL="139700" lvl="0" indent="0" algn="l"/>
            <a:r>
              <a:rPr lang="en-CA" dirty="0">
                <a:solidFill>
                  <a:schemeClr val="tx1"/>
                </a:solidFill>
              </a:rPr>
              <a:t>Create a list of personal self-care activities that you enjoy </a:t>
            </a:r>
            <a:endParaRPr lang="en-US"/>
          </a:p>
          <a:p>
            <a:pPr lvl="1" algn="l">
              <a:buFont typeface="Arial" panose="020B0604020202020204" pitchFamily="34" charset="0"/>
              <a:buChar char="•"/>
            </a:pPr>
            <a:r>
              <a:rPr lang="en-CA" dirty="0">
                <a:solidFill>
                  <a:srgbClr val="FFC000"/>
                </a:solidFill>
              </a:rPr>
              <a:t>being active</a:t>
            </a:r>
            <a:r>
              <a:rPr lang="en-CA" dirty="0">
                <a:solidFill>
                  <a:schemeClr val="tx1"/>
                </a:solidFill>
              </a:rPr>
              <a:t>, </a:t>
            </a:r>
          </a:p>
          <a:p>
            <a:pPr lvl="1" algn="l">
              <a:buFont typeface="Arial" panose="020B0604020202020204" pitchFamily="34" charset="0"/>
              <a:buChar char="•"/>
            </a:pPr>
            <a:r>
              <a:rPr lang="en-CA" dirty="0">
                <a:solidFill>
                  <a:srgbClr val="FFC000"/>
                </a:solidFill>
              </a:rPr>
              <a:t>reading a book</a:t>
            </a:r>
            <a:r>
              <a:rPr lang="en-CA" dirty="0">
                <a:solidFill>
                  <a:schemeClr val="tx1"/>
                </a:solidFill>
              </a:rPr>
              <a:t>, or;</a:t>
            </a:r>
          </a:p>
          <a:p>
            <a:pPr lvl="1" algn="l">
              <a:buFont typeface="Arial" panose="020B0604020202020204" pitchFamily="34" charset="0"/>
              <a:buChar char="•"/>
            </a:pPr>
            <a:r>
              <a:rPr lang="en-CA" dirty="0">
                <a:solidFill>
                  <a:srgbClr val="FFC000"/>
                </a:solidFill>
              </a:rPr>
              <a:t>staying connected with friends and family</a:t>
            </a:r>
            <a:r>
              <a:rPr lang="en-CA" dirty="0">
                <a:solidFill>
                  <a:schemeClr val="tx1"/>
                </a:solidFill>
              </a:rPr>
              <a:t>.</a:t>
            </a:r>
          </a:p>
          <a:p>
            <a:pPr lvl="0" algn="l"/>
            <a:endParaRPr lang="en-CA" dirty="0">
              <a:solidFill>
                <a:schemeClr val="tx1"/>
              </a:solidFill>
            </a:endParaRPr>
          </a:p>
          <a:p>
            <a:pPr marL="139700" lvl="0" indent="0" algn="l"/>
            <a:r>
              <a:rPr lang="en-CA" dirty="0">
                <a:solidFill>
                  <a:srgbClr val="FFC000"/>
                </a:solidFill>
              </a:rPr>
              <a:t>Take a break from media coverage</a:t>
            </a:r>
            <a:r>
              <a:rPr lang="en-CA" dirty="0">
                <a:solidFill>
                  <a:schemeClr val="tx1"/>
                </a:solidFill>
              </a:rPr>
              <a:t>, </a:t>
            </a:r>
            <a:r>
              <a:rPr lang="en-CA" dirty="0">
                <a:solidFill>
                  <a:srgbClr val="FFC000"/>
                </a:solidFill>
              </a:rPr>
              <a:t>including social media</a:t>
            </a:r>
            <a:r>
              <a:rPr lang="en-CA" dirty="0">
                <a:solidFill>
                  <a:schemeClr val="tx1"/>
                </a:solidFill>
              </a:rPr>
              <a:t>.</a:t>
            </a:r>
          </a:p>
          <a:p>
            <a:pPr algn="l">
              <a:buFont typeface="Arial" panose="020B0604020202020204" pitchFamily="34" charset="0"/>
              <a:buChar char="•"/>
            </a:pPr>
            <a:endParaRPr lang="en-CA" dirty="0">
              <a:solidFill>
                <a:schemeClr val="tx1"/>
              </a:solidFill>
            </a:endParaRPr>
          </a:p>
          <a:p>
            <a:pPr marL="139700" lvl="0" indent="0" algn="l"/>
            <a:r>
              <a:rPr lang="en-CA" dirty="0">
                <a:solidFill>
                  <a:schemeClr val="tx1"/>
                </a:solidFill>
              </a:rPr>
              <a:t>Ask for help if you feel overwhelmed.</a:t>
            </a:r>
          </a:p>
          <a:p>
            <a:pPr marL="285750" indent="-285750" algn="l">
              <a:spcAft>
                <a:spcPts val="1600"/>
              </a:spcAft>
              <a:buFont typeface="Arial" panose="020B0604020202020204" pitchFamily="34" charset="0"/>
              <a:buChar char="•"/>
            </a:pPr>
            <a:endParaRPr lang="en-CA" dirty="0">
              <a:solidFill>
                <a:schemeClr val="tx1"/>
              </a:solidFill>
            </a:endParaRPr>
          </a:p>
        </p:txBody>
      </p:sp>
      <p:pic>
        <p:nvPicPr>
          <p:cNvPr id="10" name="Picture 9">
            <a:extLst>
              <a:ext uri="{FF2B5EF4-FFF2-40B4-BE49-F238E27FC236}">
                <a16:creationId xmlns:a16="http://schemas.microsoft.com/office/drawing/2014/main" id="{A61522F5-96D9-954C-8443-7D8AF34FA620}"/>
              </a:ext>
            </a:extLst>
          </p:cNvPr>
          <p:cNvPicPr>
            <a:picLocks noChangeAspect="1"/>
          </p:cNvPicPr>
          <p:nvPr/>
        </p:nvPicPr>
        <p:blipFill>
          <a:blip r:embed="rId3"/>
          <a:stretch>
            <a:fillRect/>
          </a:stretch>
        </p:blipFill>
        <p:spPr>
          <a:xfrm>
            <a:off x="7092960" y="0"/>
            <a:ext cx="2223479" cy="1718143"/>
          </a:xfrm>
          <a:prstGeom prst="rect">
            <a:avLst/>
          </a:prstGeom>
        </p:spPr>
      </p:pic>
      <p:sp>
        <p:nvSpPr>
          <p:cNvPr id="13" name="Title 3">
            <a:extLst>
              <a:ext uri="{FF2B5EF4-FFF2-40B4-BE49-F238E27FC236}">
                <a16:creationId xmlns:a16="http://schemas.microsoft.com/office/drawing/2014/main" id="{A3D9543E-9C15-2E4D-870A-24BDB7302FE9}"/>
              </a:ext>
            </a:extLst>
          </p:cNvPr>
          <p:cNvSpPr txBox="1">
            <a:spLocks noGrp="1"/>
          </p:cNvSpPr>
          <p:nvPr>
            <p:ph type="ctrTitle"/>
          </p:nvPr>
        </p:nvSpPr>
        <p:spPr>
          <a:xfrm>
            <a:off x="122381" y="208418"/>
            <a:ext cx="7773400" cy="1169521"/>
          </a:xfrm>
          <a:prstGeom prst="rect">
            <a:avLst/>
          </a:prstGeom>
          <a:noFill/>
        </p:spPr>
        <p:txBody>
          <a:bodyPr wrap="square" rtlCol="0">
            <a:spAutoFit/>
          </a:bodyPr>
          <a:lstStyle/>
          <a:p>
            <a:r>
              <a:rPr lang="en-US" sz="3200" dirty="0">
                <a:solidFill>
                  <a:schemeClr val="tx1"/>
                </a:solidFill>
              </a:rPr>
              <a:t>Things to Consider When Responding </a:t>
            </a:r>
            <a:br>
              <a:rPr lang="en-US" sz="3200" dirty="0">
                <a:solidFill>
                  <a:schemeClr val="tx1"/>
                </a:solidFill>
              </a:rPr>
            </a:br>
            <a:r>
              <a:rPr lang="en-US" sz="3200" dirty="0">
                <a:solidFill>
                  <a:schemeClr val="tx1"/>
                </a:solidFill>
              </a:rPr>
              <a:t>to COVID-19</a:t>
            </a:r>
          </a:p>
        </p:txBody>
      </p:sp>
    </p:spTree>
    <p:extLst>
      <p:ext uri="{BB962C8B-B14F-4D97-AF65-F5344CB8AC3E}">
        <p14:creationId xmlns:p14="http://schemas.microsoft.com/office/powerpoint/2010/main" val="4035011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35;p35">
            <a:extLst>
              <a:ext uri="{FF2B5EF4-FFF2-40B4-BE49-F238E27FC236}">
                <a16:creationId xmlns:a16="http://schemas.microsoft.com/office/drawing/2014/main" id="{58EFA580-E96A-444C-9A1A-6AC8CA012AF7}"/>
              </a:ext>
            </a:extLst>
          </p:cNvPr>
          <p:cNvSpPr txBox="1">
            <a:spLocks noGrp="1"/>
          </p:cNvSpPr>
          <p:nvPr>
            <p:ph type="body" idx="1"/>
          </p:nvPr>
        </p:nvSpPr>
        <p:spPr>
          <a:xfrm>
            <a:off x="720150" y="1093913"/>
            <a:ext cx="7703700" cy="3747027"/>
          </a:xfrm>
          <a:prstGeom prst="rect">
            <a:avLst/>
          </a:prstGeom>
        </p:spPr>
        <p:txBody>
          <a:bodyPr spcFirstLastPara="1" wrap="square" lIns="91425" tIns="91425" rIns="91425" bIns="91425" anchor="t" anchorCtr="0">
            <a:noAutofit/>
          </a:bodyPr>
          <a:lstStyle/>
          <a:p>
            <a:pPr marL="425450" lvl="0" indent="-285750">
              <a:buFont typeface="Arial" panose="020B0604020202020204" pitchFamily="34" charset="0"/>
              <a:buChar char="•"/>
            </a:pPr>
            <a:r>
              <a:rPr lang="en-CA" sz="1600" dirty="0">
                <a:solidFill>
                  <a:schemeClr val="tx1"/>
                </a:solidFill>
              </a:rPr>
              <a:t>Train hard and know your job well.</a:t>
            </a:r>
            <a:endParaRPr lang="en-US" dirty="0"/>
          </a:p>
          <a:p>
            <a:pPr marL="425450" lvl="0" indent="-285750">
              <a:buFont typeface="Arial" panose="020B0604020202020204" pitchFamily="34" charset="0"/>
              <a:buChar char="•"/>
            </a:pPr>
            <a:r>
              <a:rPr lang="en-CA" sz="1600" dirty="0">
                <a:solidFill>
                  <a:schemeClr val="tx1"/>
                </a:solidFill>
              </a:rPr>
              <a:t>Participate in exercises and simulations.</a:t>
            </a:r>
          </a:p>
          <a:p>
            <a:pPr marL="425450" indent="-285750">
              <a:buFont typeface="Arial" panose="020B0604020202020204" pitchFamily="34" charset="0"/>
              <a:buChar char="•"/>
            </a:pPr>
            <a:r>
              <a:rPr lang="en-CA" sz="1600" dirty="0">
                <a:solidFill>
                  <a:schemeClr val="tx1"/>
                </a:solidFill>
              </a:rPr>
              <a:t>Keep a freshly stocked Go-Kit, you may have overtime or get reassigned farther from home base.</a:t>
            </a:r>
          </a:p>
          <a:p>
            <a:pPr marL="425450" indent="-285750">
              <a:buFont typeface="Arial" panose="020B0604020202020204" pitchFamily="34" charset="0"/>
              <a:buChar char="•"/>
            </a:pPr>
            <a:r>
              <a:rPr lang="en-CA" sz="1600" dirty="0">
                <a:solidFill>
                  <a:schemeClr val="tx1"/>
                </a:solidFill>
              </a:rPr>
              <a:t>Review the Incident Command System.</a:t>
            </a:r>
          </a:p>
          <a:p>
            <a:pPr marL="425450" indent="-285750">
              <a:buFont typeface="Arial" panose="020B0604020202020204" pitchFamily="34" charset="0"/>
              <a:buChar char="•"/>
            </a:pPr>
            <a:r>
              <a:rPr lang="en-CA" sz="1600" dirty="0">
                <a:solidFill>
                  <a:schemeClr val="tx1"/>
                </a:solidFill>
              </a:rPr>
              <a:t>Allowing time for clear thinking, by being prepared will make you a valuable team member while decreasing your personal risk to harm.</a:t>
            </a:r>
          </a:p>
          <a:p>
            <a:pPr marL="1797050" lvl="3" indent="-285750" algn="just">
              <a:buFont typeface="Arial" panose="020B0604020202020204" pitchFamily="34" charset="0"/>
              <a:buChar char="•"/>
            </a:pPr>
            <a:r>
              <a:rPr lang="en-CA" sz="1600" dirty="0">
                <a:solidFill>
                  <a:srgbClr val="FFC000"/>
                </a:solidFill>
              </a:rPr>
              <a:t>Be “disaster-ready” by living a healthy lifestyle including</a:t>
            </a:r>
            <a:r>
              <a:rPr lang="en-CA" sz="1600" dirty="0">
                <a:solidFill>
                  <a:schemeClr val="tx1"/>
                </a:solidFill>
              </a:rPr>
              <a:t>:</a:t>
            </a:r>
          </a:p>
          <a:p>
            <a:pPr marL="3168650" lvl="6" indent="-285750" algn="just">
              <a:buFont typeface="Arial" panose="020B0604020202020204" pitchFamily="34" charset="0"/>
              <a:buChar char="•"/>
            </a:pPr>
            <a:r>
              <a:rPr lang="en-CA" sz="1600" dirty="0">
                <a:solidFill>
                  <a:srgbClr val="FFC000"/>
                </a:solidFill>
              </a:rPr>
              <a:t>Regular physical activity</a:t>
            </a:r>
            <a:r>
              <a:rPr lang="en-CA" sz="1600" dirty="0">
                <a:solidFill>
                  <a:schemeClr val="tx1"/>
                </a:solidFill>
              </a:rPr>
              <a:t>,</a:t>
            </a:r>
          </a:p>
          <a:p>
            <a:pPr marL="3168650" lvl="6" indent="-285750" algn="just">
              <a:buFont typeface="Arial" panose="020B0604020202020204" pitchFamily="34" charset="0"/>
              <a:buChar char="•"/>
            </a:pPr>
            <a:r>
              <a:rPr lang="en-CA" sz="1600" dirty="0">
                <a:solidFill>
                  <a:srgbClr val="FFC000"/>
                </a:solidFill>
              </a:rPr>
              <a:t>Healthy diet</a:t>
            </a:r>
            <a:r>
              <a:rPr lang="en-CA" sz="1600" dirty="0">
                <a:solidFill>
                  <a:schemeClr val="tx1"/>
                </a:solidFill>
              </a:rPr>
              <a:t>, and;</a:t>
            </a:r>
          </a:p>
          <a:p>
            <a:pPr marL="3168650" lvl="6" indent="-285750" algn="just">
              <a:buFont typeface="Arial" panose="020B0604020202020204" pitchFamily="34" charset="0"/>
              <a:buChar char="•"/>
            </a:pPr>
            <a:r>
              <a:rPr lang="en-CA" sz="1600" dirty="0">
                <a:solidFill>
                  <a:srgbClr val="FFC000"/>
                </a:solidFill>
              </a:rPr>
              <a:t>Practice emotional grounding</a:t>
            </a:r>
            <a:r>
              <a:rPr lang="en-CA" sz="1600" dirty="0">
                <a:solidFill>
                  <a:schemeClr val="tx1"/>
                </a:solidFill>
              </a:rPr>
              <a:t>.</a:t>
            </a:r>
          </a:p>
          <a:p>
            <a:pPr marL="596900" lvl="1" indent="0" algn="just"/>
            <a:endParaRPr lang="en-CA" sz="1400" dirty="0">
              <a:solidFill>
                <a:schemeClr val="tx1"/>
              </a:solidFill>
            </a:endParaRPr>
          </a:p>
        </p:txBody>
      </p:sp>
      <p:pic>
        <p:nvPicPr>
          <p:cNvPr id="9" name="Picture 8">
            <a:extLst>
              <a:ext uri="{FF2B5EF4-FFF2-40B4-BE49-F238E27FC236}">
                <a16:creationId xmlns:a16="http://schemas.microsoft.com/office/drawing/2014/main" id="{896BB5A1-5B1B-A445-B4AB-601EDAE232B4}"/>
              </a:ext>
            </a:extLst>
          </p:cNvPr>
          <p:cNvPicPr>
            <a:picLocks noChangeAspect="1"/>
          </p:cNvPicPr>
          <p:nvPr/>
        </p:nvPicPr>
        <p:blipFill>
          <a:blip r:embed="rId3"/>
          <a:stretch>
            <a:fillRect/>
          </a:stretch>
        </p:blipFill>
        <p:spPr>
          <a:xfrm>
            <a:off x="7092960" y="0"/>
            <a:ext cx="2223479" cy="1718143"/>
          </a:xfrm>
          <a:prstGeom prst="rect">
            <a:avLst/>
          </a:prstGeom>
        </p:spPr>
      </p:pic>
      <p:sp>
        <p:nvSpPr>
          <p:cNvPr id="12" name="Title 3">
            <a:extLst>
              <a:ext uri="{FF2B5EF4-FFF2-40B4-BE49-F238E27FC236}">
                <a16:creationId xmlns:a16="http://schemas.microsoft.com/office/drawing/2014/main" id="{2FDCF7D0-10EE-234C-ABD9-4119C1209C18}"/>
              </a:ext>
            </a:extLst>
          </p:cNvPr>
          <p:cNvSpPr txBox="1">
            <a:spLocks noGrp="1"/>
          </p:cNvSpPr>
          <p:nvPr>
            <p:ph type="ctrTitle"/>
          </p:nvPr>
        </p:nvSpPr>
        <p:spPr>
          <a:xfrm>
            <a:off x="630381" y="208418"/>
            <a:ext cx="7265400" cy="677078"/>
          </a:xfrm>
          <a:prstGeom prst="rect">
            <a:avLst/>
          </a:prstGeom>
          <a:noFill/>
        </p:spPr>
        <p:txBody>
          <a:bodyPr wrap="square" rtlCol="0">
            <a:spAutoFit/>
          </a:bodyPr>
          <a:lstStyle/>
          <a:p>
            <a:r>
              <a:rPr lang="en-US" sz="3200" dirty="0">
                <a:solidFill>
                  <a:schemeClr val="tx1"/>
                </a:solidFill>
              </a:rPr>
              <a:t>Preparing for the long haul.</a:t>
            </a:r>
          </a:p>
        </p:txBody>
      </p:sp>
    </p:spTree>
    <p:extLst>
      <p:ext uri="{BB962C8B-B14F-4D97-AF65-F5344CB8AC3E}">
        <p14:creationId xmlns:p14="http://schemas.microsoft.com/office/powerpoint/2010/main" val="4254689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568614" y="803629"/>
            <a:ext cx="4994508" cy="4247614"/>
          </a:xfrm>
          <a:prstGeom prst="rect">
            <a:avLst/>
          </a:prstGeom>
        </p:spPr>
        <p:txBody>
          <a:bodyPr spcFirstLastPara="1" wrap="square" lIns="91425" tIns="91425" rIns="91425" bIns="91425" anchor="t" anchorCtr="0">
            <a:noAutofit/>
          </a:bodyPr>
          <a:lstStyle/>
          <a:p>
            <a:pPr marL="425450" lvl="0" indent="-285750" algn="l">
              <a:buFont typeface="Arial" panose="020B0604020202020204" pitchFamily="34" charset="0"/>
              <a:buChar char="•"/>
            </a:pPr>
            <a:r>
              <a:rPr lang="en-CA" dirty="0">
                <a:solidFill>
                  <a:srgbClr val="FFC000"/>
                </a:solidFill>
              </a:rPr>
              <a:t>Know your personal signs of stress</a:t>
            </a:r>
            <a:r>
              <a:rPr lang="en-CA" dirty="0">
                <a:solidFill>
                  <a:schemeClr val="tx1"/>
                </a:solidFill>
              </a:rPr>
              <a:t>.</a:t>
            </a:r>
            <a:endParaRPr lang="en-US" dirty="0"/>
          </a:p>
          <a:p>
            <a:pPr marL="425450" lvl="0" indent="-285750" algn="l">
              <a:buFont typeface="Arial" panose="020B0604020202020204" pitchFamily="34" charset="0"/>
              <a:buChar char="•"/>
            </a:pPr>
            <a:r>
              <a:rPr lang="en-CA" dirty="0">
                <a:solidFill>
                  <a:srgbClr val="FFC000"/>
                </a:solidFill>
              </a:rPr>
              <a:t>Identify your major stressors</a:t>
            </a:r>
            <a:r>
              <a:rPr lang="en-CA" dirty="0">
                <a:solidFill>
                  <a:schemeClr val="tx1"/>
                </a:solidFill>
              </a:rPr>
              <a:t>.</a:t>
            </a:r>
          </a:p>
          <a:p>
            <a:pPr marL="425450" indent="-285750" algn="l">
              <a:buFont typeface="Arial" panose="020B0604020202020204" pitchFamily="34" charset="0"/>
              <a:buChar char="•"/>
            </a:pPr>
            <a:endParaRPr lang="en-CA" dirty="0">
              <a:solidFill>
                <a:schemeClr val="tx1"/>
              </a:solidFill>
            </a:endParaRPr>
          </a:p>
          <a:p>
            <a:pPr marL="425450" lvl="0" indent="-285750" algn="l">
              <a:buFont typeface="Arial" panose="020B0604020202020204" pitchFamily="34" charset="0"/>
              <a:buChar char="•"/>
            </a:pPr>
            <a:r>
              <a:rPr lang="en-CA" dirty="0">
                <a:solidFill>
                  <a:srgbClr val="FFC000"/>
                </a:solidFill>
              </a:rPr>
              <a:t>Create a buddy system where you can Exercise, Relax</a:t>
            </a:r>
            <a:r>
              <a:rPr lang="en-CA" dirty="0">
                <a:solidFill>
                  <a:schemeClr val="tx1"/>
                </a:solidFill>
              </a:rPr>
              <a:t>, or </a:t>
            </a:r>
            <a:r>
              <a:rPr lang="en-CA" dirty="0">
                <a:solidFill>
                  <a:srgbClr val="FFC000"/>
                </a:solidFill>
              </a:rPr>
              <a:t>Talk together</a:t>
            </a:r>
            <a:r>
              <a:rPr lang="en-CA" dirty="0">
                <a:solidFill>
                  <a:schemeClr val="tx1"/>
                </a:solidFill>
              </a:rPr>
              <a:t>.</a:t>
            </a:r>
          </a:p>
          <a:p>
            <a:pPr marL="425450" lvl="0" indent="-285750" algn="l">
              <a:buFont typeface="Arial" panose="020B0604020202020204" pitchFamily="34" charset="0"/>
              <a:buChar char="•"/>
            </a:pPr>
            <a:r>
              <a:rPr lang="en-CA" dirty="0">
                <a:solidFill>
                  <a:srgbClr val="FFC000"/>
                </a:solidFill>
              </a:rPr>
              <a:t>Take time for yourself to disengage from operations</a:t>
            </a:r>
            <a:r>
              <a:rPr lang="en-CA" dirty="0">
                <a:solidFill>
                  <a:schemeClr val="tx1"/>
                </a:solidFill>
              </a:rPr>
              <a:t>.</a:t>
            </a:r>
          </a:p>
          <a:p>
            <a:pPr marL="425450" lvl="0" indent="-285750" algn="l">
              <a:buFont typeface="Arial" panose="020B0604020202020204" pitchFamily="34" charset="0"/>
              <a:buChar char="•"/>
            </a:pPr>
            <a:r>
              <a:rPr lang="en-CA" dirty="0">
                <a:solidFill>
                  <a:srgbClr val="FFC000"/>
                </a:solidFill>
              </a:rPr>
              <a:t>Choose constructive ways to release stress</a:t>
            </a:r>
            <a:r>
              <a:rPr lang="en-CA" dirty="0">
                <a:solidFill>
                  <a:schemeClr val="tx1"/>
                </a:solidFill>
              </a:rPr>
              <a:t>.</a:t>
            </a:r>
          </a:p>
          <a:p>
            <a:pPr marL="425450" indent="-285750" algn="l">
              <a:buFont typeface="Arial" panose="020B0604020202020204" pitchFamily="34" charset="0"/>
              <a:buChar char="•"/>
            </a:pPr>
            <a:r>
              <a:rPr lang="en-CA" dirty="0">
                <a:solidFill>
                  <a:srgbClr val="FFC000"/>
                </a:solidFill>
              </a:rPr>
              <a:t>Choose activities that can be done safely while on deployment such as walking, stretching, meditating, taking deep breaths, read </a:t>
            </a:r>
            <a:r>
              <a:rPr lang="en-CA" dirty="0">
                <a:solidFill>
                  <a:schemeClr val="tx1"/>
                </a:solidFill>
              </a:rPr>
              <a:t>or </a:t>
            </a:r>
            <a:r>
              <a:rPr lang="en-CA" dirty="0">
                <a:solidFill>
                  <a:srgbClr val="FFC000"/>
                </a:solidFill>
              </a:rPr>
              <a:t>listen to music</a:t>
            </a:r>
            <a:r>
              <a:rPr lang="en-CA" dirty="0">
                <a:solidFill>
                  <a:schemeClr val="tx1"/>
                </a:solidFill>
              </a:rPr>
              <a:t>.</a:t>
            </a:r>
          </a:p>
          <a:p>
            <a:pPr marL="139700" indent="0" algn="l"/>
            <a:endParaRPr lang="en-CA" dirty="0">
              <a:solidFill>
                <a:schemeClr val="tx1"/>
              </a:solidFill>
            </a:endParaRPr>
          </a:p>
          <a:p>
            <a:pPr marL="425450" lvl="0" indent="-285750" algn="l">
              <a:buFont typeface="Arial" panose="020B0604020202020204" pitchFamily="34" charset="0"/>
              <a:buChar char="•"/>
            </a:pPr>
            <a:r>
              <a:rPr lang="en-CA" dirty="0">
                <a:solidFill>
                  <a:srgbClr val="FFC000"/>
                </a:solidFill>
              </a:rPr>
              <a:t>Practice healthy sleep behaviours: remember 22 minutes of physical activity before rest will facilitate a more restorative rest period</a:t>
            </a:r>
            <a:r>
              <a:rPr lang="en-CA" dirty="0">
                <a:solidFill>
                  <a:schemeClr val="tx1"/>
                </a:solidFill>
              </a:rPr>
              <a:t>.</a:t>
            </a:r>
          </a:p>
          <a:p>
            <a:pPr marL="882650" lvl="1" indent="-285750" algn="just">
              <a:buFont typeface="Arial" panose="020B0604020202020204" pitchFamily="34" charset="0"/>
              <a:buChar char="•"/>
            </a:pPr>
            <a:endParaRPr lang="en-CA" sz="1400" dirty="0">
              <a:solidFill>
                <a:schemeClr val="tx1"/>
              </a:solidFill>
            </a:endParaRPr>
          </a:p>
          <a:p>
            <a:pPr marL="596900" lvl="1" indent="0" algn="just"/>
            <a:endParaRPr lang="en-CA" sz="1400" dirty="0">
              <a:solidFill>
                <a:schemeClr val="tx1"/>
              </a:solidFill>
            </a:endParaRPr>
          </a:p>
        </p:txBody>
      </p:sp>
      <p:pic>
        <p:nvPicPr>
          <p:cNvPr id="7" name="Picture 6">
            <a:extLst>
              <a:ext uri="{FF2B5EF4-FFF2-40B4-BE49-F238E27FC236}">
                <a16:creationId xmlns:a16="http://schemas.microsoft.com/office/drawing/2014/main" id="{77491A59-71C5-4F49-89E0-4E512801C878}"/>
              </a:ext>
            </a:extLst>
          </p:cNvPr>
          <p:cNvPicPr>
            <a:picLocks noChangeAspect="1"/>
          </p:cNvPicPr>
          <p:nvPr/>
        </p:nvPicPr>
        <p:blipFill>
          <a:blip r:embed="rId4"/>
          <a:stretch>
            <a:fillRect/>
          </a:stretch>
        </p:blipFill>
        <p:spPr>
          <a:xfrm>
            <a:off x="7092960" y="0"/>
            <a:ext cx="2223479" cy="1718143"/>
          </a:xfrm>
          <a:prstGeom prst="rect">
            <a:avLst/>
          </a:prstGeom>
        </p:spPr>
      </p:pic>
      <p:sp>
        <p:nvSpPr>
          <p:cNvPr id="8" name="Title 3">
            <a:extLst>
              <a:ext uri="{FF2B5EF4-FFF2-40B4-BE49-F238E27FC236}">
                <a16:creationId xmlns:a16="http://schemas.microsoft.com/office/drawing/2014/main" id="{59EF2B59-529C-154E-8727-5E5CBA2F3AFE}"/>
              </a:ext>
            </a:extLst>
          </p:cNvPr>
          <p:cNvSpPr txBox="1">
            <a:spLocks noGrp="1"/>
          </p:cNvSpPr>
          <p:nvPr>
            <p:ph type="ctrTitle"/>
          </p:nvPr>
        </p:nvSpPr>
        <p:spPr>
          <a:xfrm>
            <a:off x="630381" y="208418"/>
            <a:ext cx="7265400" cy="677078"/>
          </a:xfrm>
          <a:prstGeom prst="rect">
            <a:avLst/>
          </a:prstGeom>
          <a:noFill/>
        </p:spPr>
        <p:txBody>
          <a:bodyPr wrap="square" rtlCol="0">
            <a:spAutoFit/>
          </a:bodyPr>
          <a:lstStyle/>
          <a:p>
            <a:pPr algn="ctr"/>
            <a:r>
              <a:rPr lang="en-US" sz="3200" dirty="0">
                <a:solidFill>
                  <a:schemeClr val="tx1"/>
                </a:solidFill>
              </a:rPr>
              <a:t>During the long haul.</a:t>
            </a:r>
          </a:p>
        </p:txBody>
      </p:sp>
    </p:spTree>
    <p:extLst>
      <p:ext uri="{BB962C8B-B14F-4D97-AF65-F5344CB8AC3E}">
        <p14:creationId xmlns:p14="http://schemas.microsoft.com/office/powerpoint/2010/main" val="215475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320295" y="1529342"/>
            <a:ext cx="5304500" cy="3181748"/>
          </a:xfrm>
          <a:prstGeom prst="rect">
            <a:avLst/>
          </a:prstGeom>
        </p:spPr>
        <p:txBody>
          <a:bodyPr spcFirstLastPara="1" wrap="square" lIns="91425" tIns="91425" rIns="91425" bIns="91425" anchor="t" anchorCtr="0">
            <a:noAutofit/>
          </a:bodyPr>
          <a:lstStyle/>
          <a:p>
            <a:pPr marL="425450" indent="-285750" algn="just">
              <a:lnSpc>
                <a:spcPct val="150000"/>
              </a:lnSpc>
              <a:buFont typeface="Arial" panose="020B0604020202020204" pitchFamily="34" charset="0"/>
              <a:buChar char="•"/>
            </a:pPr>
            <a:r>
              <a:rPr lang="en-CA" dirty="0">
                <a:solidFill>
                  <a:srgbClr val="FFC000"/>
                </a:solidFill>
              </a:rPr>
              <a:t>Sadness, apathy, a sense of guilt or shame</a:t>
            </a:r>
            <a:r>
              <a:rPr lang="en-CA" dirty="0">
                <a:solidFill>
                  <a:schemeClr val="tx1"/>
                </a:solidFill>
              </a:rPr>
              <a:t>.</a:t>
            </a:r>
            <a:endParaRPr lang="en-US" dirty="0">
              <a:solidFill>
                <a:srgbClr val="FFC000"/>
              </a:solidFill>
            </a:endParaRPr>
          </a:p>
          <a:p>
            <a:pPr marL="425450" indent="-285750" algn="just">
              <a:lnSpc>
                <a:spcPct val="150000"/>
              </a:lnSpc>
              <a:buFont typeface="Arial" panose="020B0604020202020204" pitchFamily="34" charset="0"/>
              <a:buChar char="•"/>
            </a:pPr>
            <a:r>
              <a:rPr lang="en-CA" dirty="0">
                <a:solidFill>
                  <a:srgbClr val="FFC000"/>
                </a:solidFill>
              </a:rPr>
              <a:t>Easily frustrated, shortened fuse</a:t>
            </a:r>
            <a:r>
              <a:rPr lang="en-CA" dirty="0">
                <a:solidFill>
                  <a:schemeClr val="tx1"/>
                </a:solidFill>
              </a:rPr>
              <a:t>.</a:t>
            </a:r>
            <a:endParaRPr lang="en-CA" dirty="0">
              <a:solidFill>
                <a:srgbClr val="FFC000"/>
              </a:solidFill>
            </a:endParaRPr>
          </a:p>
          <a:p>
            <a:pPr marL="425450" indent="-285750" algn="just">
              <a:lnSpc>
                <a:spcPct val="150000"/>
              </a:lnSpc>
              <a:buFont typeface="Arial" panose="020B0604020202020204" pitchFamily="34" charset="0"/>
              <a:buChar char="•"/>
            </a:pPr>
            <a:r>
              <a:rPr lang="en-CA" dirty="0">
                <a:solidFill>
                  <a:srgbClr val="FFC000"/>
                </a:solidFill>
              </a:rPr>
              <a:t>Blaming self </a:t>
            </a:r>
            <a:r>
              <a:rPr lang="en-CA" dirty="0">
                <a:solidFill>
                  <a:schemeClr val="tx1"/>
                </a:solidFill>
              </a:rPr>
              <a:t>or </a:t>
            </a:r>
            <a:r>
              <a:rPr lang="en-CA" dirty="0">
                <a:solidFill>
                  <a:srgbClr val="FFC000"/>
                </a:solidFill>
              </a:rPr>
              <a:t>others, irritability</a:t>
            </a:r>
            <a:r>
              <a:rPr lang="en-CA" dirty="0">
                <a:solidFill>
                  <a:schemeClr val="tx1"/>
                </a:solidFill>
              </a:rPr>
              <a:t>.</a:t>
            </a:r>
            <a:endParaRPr lang="en-CA" dirty="0">
              <a:solidFill>
                <a:srgbClr val="FFC000"/>
              </a:solidFill>
            </a:endParaRPr>
          </a:p>
          <a:p>
            <a:pPr marL="425450" indent="-285750" algn="just">
              <a:lnSpc>
                <a:spcPct val="150000"/>
              </a:lnSpc>
              <a:buFont typeface="Arial" panose="020B0604020202020204" pitchFamily="34" charset="0"/>
              <a:buChar char="•"/>
            </a:pPr>
            <a:r>
              <a:rPr lang="en-CA" dirty="0">
                <a:solidFill>
                  <a:srgbClr val="FFC000"/>
                </a:solidFill>
              </a:rPr>
              <a:t>Emotional numbness, indifferent</a:t>
            </a:r>
            <a:r>
              <a:rPr lang="en-CA" dirty="0">
                <a:solidFill>
                  <a:schemeClr val="tx1"/>
                </a:solidFill>
              </a:rPr>
              <a:t>.</a:t>
            </a:r>
            <a:endParaRPr lang="en-CA" dirty="0">
              <a:solidFill>
                <a:srgbClr val="FFC000"/>
              </a:solidFill>
            </a:endParaRPr>
          </a:p>
          <a:p>
            <a:pPr marL="425450" indent="-285750" algn="just">
              <a:lnSpc>
                <a:spcPct val="150000"/>
              </a:lnSpc>
              <a:buFont typeface="Arial" panose="020B0604020202020204" pitchFamily="34" charset="0"/>
              <a:buChar char="•"/>
            </a:pPr>
            <a:r>
              <a:rPr lang="en-CA" dirty="0">
                <a:solidFill>
                  <a:srgbClr val="FFC000"/>
                </a:solidFill>
              </a:rPr>
              <a:t>Poor attention to self-care</a:t>
            </a:r>
            <a:r>
              <a:rPr lang="en-CA" dirty="0">
                <a:solidFill>
                  <a:schemeClr val="tx1"/>
                </a:solidFill>
              </a:rPr>
              <a:t>.</a:t>
            </a:r>
            <a:endParaRPr lang="en-CA" dirty="0">
              <a:solidFill>
                <a:srgbClr val="FFC000"/>
              </a:solidFill>
            </a:endParaRPr>
          </a:p>
          <a:p>
            <a:pPr marL="425450" indent="-285750" algn="just">
              <a:lnSpc>
                <a:spcPct val="150000"/>
              </a:lnSpc>
              <a:buFont typeface="Arial" panose="020B0604020202020204" pitchFamily="34" charset="0"/>
              <a:buChar char="•"/>
            </a:pPr>
            <a:r>
              <a:rPr lang="en-CA" dirty="0">
                <a:solidFill>
                  <a:srgbClr val="FFC000"/>
                </a:solidFill>
              </a:rPr>
              <a:t>Constantly being tired, exhausted </a:t>
            </a:r>
            <a:r>
              <a:rPr lang="en-CA" dirty="0">
                <a:solidFill>
                  <a:schemeClr val="tx1"/>
                </a:solidFill>
              </a:rPr>
              <a:t>or </a:t>
            </a:r>
            <a:r>
              <a:rPr lang="en-CA" dirty="0">
                <a:solidFill>
                  <a:srgbClr val="FFC000"/>
                </a:solidFill>
              </a:rPr>
              <a:t>overwhelmed</a:t>
            </a:r>
            <a:r>
              <a:rPr lang="en-CA" dirty="0">
                <a:solidFill>
                  <a:schemeClr val="tx1"/>
                </a:solidFill>
              </a:rPr>
              <a:t>.</a:t>
            </a:r>
            <a:endParaRPr lang="en-CA" dirty="0">
              <a:solidFill>
                <a:srgbClr val="FFC000"/>
              </a:solidFill>
            </a:endParaRPr>
          </a:p>
          <a:p>
            <a:pPr marL="425450" indent="-285750" algn="just">
              <a:buFont typeface="Arial" panose="020B0604020202020204" pitchFamily="34" charset="0"/>
              <a:buChar char="•"/>
            </a:pPr>
            <a:r>
              <a:rPr lang="en-CA" dirty="0">
                <a:solidFill>
                  <a:srgbClr val="FFC000"/>
                </a:solidFill>
              </a:rPr>
              <a:t>Feeling like: a failure, helpless</a:t>
            </a:r>
            <a:r>
              <a:rPr lang="en-CA" dirty="0">
                <a:solidFill>
                  <a:schemeClr val="tx1"/>
                </a:solidFill>
              </a:rPr>
              <a:t>, or </a:t>
            </a:r>
            <a:r>
              <a:rPr lang="en-CA" dirty="0">
                <a:solidFill>
                  <a:srgbClr val="FFC000"/>
                </a:solidFill>
              </a:rPr>
              <a:t>that you're not performing well</a:t>
            </a:r>
            <a:r>
              <a:rPr lang="en-CA" dirty="0">
                <a:solidFill>
                  <a:schemeClr val="tx1"/>
                </a:solidFill>
              </a:rPr>
              <a:t>.</a:t>
            </a:r>
            <a:endParaRPr lang="en-CA" dirty="0">
              <a:solidFill>
                <a:srgbClr val="FFC000"/>
              </a:solidFill>
            </a:endParaRPr>
          </a:p>
          <a:p>
            <a:pPr marL="425450" indent="-285750" algn="just">
              <a:lnSpc>
                <a:spcPct val="150000"/>
              </a:lnSpc>
              <a:buFont typeface="Arial" panose="020B0604020202020204" pitchFamily="34" charset="0"/>
              <a:buChar char="•"/>
            </a:pPr>
            <a:r>
              <a:rPr lang="en-CA" dirty="0">
                <a:solidFill>
                  <a:srgbClr val="FFC000"/>
                </a:solidFill>
              </a:rPr>
              <a:t>An increased need for alcohol or other drugs to cope</a:t>
            </a:r>
            <a:r>
              <a:rPr lang="en-CA" dirty="0">
                <a:solidFill>
                  <a:schemeClr val="tx1"/>
                </a:solidFill>
              </a:rPr>
              <a:t>.</a:t>
            </a:r>
            <a:endParaRPr lang="en-CA" dirty="0">
              <a:solidFill>
                <a:srgbClr val="FFC000"/>
              </a:solidFill>
            </a:endParaRPr>
          </a:p>
          <a:p>
            <a:pPr marL="425450" lvl="0" indent="-285750" algn="just">
              <a:buFont typeface="Arial" panose="020B0604020202020204" pitchFamily="34" charset="0"/>
              <a:buChar char="•"/>
            </a:pPr>
            <a:endParaRPr lang="en-CA" sz="1400" dirty="0">
              <a:solidFill>
                <a:schemeClr val="tx1"/>
              </a:solidFill>
            </a:endParaRPr>
          </a:p>
        </p:txBody>
      </p:sp>
      <p:pic>
        <p:nvPicPr>
          <p:cNvPr id="7" name="Picture 6">
            <a:extLst>
              <a:ext uri="{FF2B5EF4-FFF2-40B4-BE49-F238E27FC236}">
                <a16:creationId xmlns:a16="http://schemas.microsoft.com/office/drawing/2014/main" id="{44C11E18-67E1-D04F-BE92-A9CA228D064C}"/>
              </a:ext>
            </a:extLst>
          </p:cNvPr>
          <p:cNvPicPr>
            <a:picLocks noChangeAspect="1"/>
          </p:cNvPicPr>
          <p:nvPr/>
        </p:nvPicPr>
        <p:blipFill>
          <a:blip r:embed="rId4"/>
          <a:stretch>
            <a:fillRect/>
          </a:stretch>
        </p:blipFill>
        <p:spPr>
          <a:xfrm>
            <a:off x="7092960" y="0"/>
            <a:ext cx="2223479" cy="1718143"/>
          </a:xfrm>
          <a:prstGeom prst="rect">
            <a:avLst/>
          </a:prstGeom>
        </p:spPr>
      </p:pic>
      <p:sp>
        <p:nvSpPr>
          <p:cNvPr id="11" name="Title 3">
            <a:extLst>
              <a:ext uri="{FF2B5EF4-FFF2-40B4-BE49-F238E27FC236}">
                <a16:creationId xmlns:a16="http://schemas.microsoft.com/office/drawing/2014/main" id="{D56A5870-6194-B646-B1DE-2F9903763FCE}"/>
              </a:ext>
            </a:extLst>
          </p:cNvPr>
          <p:cNvSpPr txBox="1">
            <a:spLocks noGrp="1"/>
          </p:cNvSpPr>
          <p:nvPr>
            <p:ph type="ctrTitle"/>
          </p:nvPr>
        </p:nvSpPr>
        <p:spPr>
          <a:xfrm>
            <a:off x="213096" y="208418"/>
            <a:ext cx="7682685" cy="1169521"/>
          </a:xfrm>
          <a:prstGeom prst="rect">
            <a:avLst/>
          </a:prstGeom>
          <a:noFill/>
        </p:spPr>
        <p:txBody>
          <a:bodyPr wrap="square" rtlCol="0">
            <a:spAutoFit/>
          </a:bodyPr>
          <a:lstStyle/>
          <a:p>
            <a:pPr algn="ctr"/>
            <a:r>
              <a:rPr lang="en-US" sz="3200" dirty="0">
                <a:solidFill>
                  <a:schemeClr val="tx1"/>
                </a:solidFill>
              </a:rPr>
              <a:t>Common Signs that Stress is not being managed effectively</a:t>
            </a:r>
          </a:p>
        </p:txBody>
      </p:sp>
    </p:spTree>
    <p:extLst>
      <p:ext uri="{BB962C8B-B14F-4D97-AF65-F5344CB8AC3E}">
        <p14:creationId xmlns:p14="http://schemas.microsoft.com/office/powerpoint/2010/main" val="3053034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35;p35">
            <a:extLst>
              <a:ext uri="{FF2B5EF4-FFF2-40B4-BE49-F238E27FC236}">
                <a16:creationId xmlns:a16="http://schemas.microsoft.com/office/drawing/2014/main" id="{08D1E225-29E7-CF40-B20F-FF92787C7A74}"/>
              </a:ext>
            </a:extLst>
          </p:cNvPr>
          <p:cNvSpPr txBox="1">
            <a:spLocks noGrp="1"/>
          </p:cNvSpPr>
          <p:nvPr>
            <p:ph type="body" idx="1"/>
          </p:nvPr>
        </p:nvSpPr>
        <p:spPr>
          <a:xfrm>
            <a:off x="1280125" y="1318061"/>
            <a:ext cx="6372810" cy="2716019"/>
          </a:xfrm>
          <a:prstGeom prst="rect">
            <a:avLst/>
          </a:prstGeom>
        </p:spPr>
        <p:txBody>
          <a:bodyPr spcFirstLastPara="1" wrap="square" lIns="91425" tIns="91425" rIns="91425" bIns="91425" anchor="t" anchorCtr="0">
            <a:noAutofit/>
          </a:bodyPr>
          <a:lstStyle/>
          <a:p>
            <a:pPr marL="425450" lvl="0" indent="-285750" algn="just">
              <a:buFont typeface="Arial" panose="020B0604020202020204" pitchFamily="34" charset="0"/>
              <a:buChar char="•"/>
            </a:pPr>
            <a:r>
              <a:rPr lang="en-CA" sz="1600" dirty="0">
                <a:solidFill>
                  <a:srgbClr val="FFC000"/>
                </a:solidFill>
              </a:rPr>
              <a:t>Excessive worry or fear about something bad happening</a:t>
            </a:r>
            <a:r>
              <a:rPr lang="en-CA" sz="1600" dirty="0">
                <a:solidFill>
                  <a:schemeClr val="tx1"/>
                </a:solidFill>
              </a:rPr>
              <a:t>.</a:t>
            </a:r>
            <a:endParaRPr lang="en-CA" sz="1600" dirty="0">
              <a:solidFill>
                <a:srgbClr val="FFC000"/>
              </a:solidFill>
            </a:endParaRPr>
          </a:p>
          <a:p>
            <a:pPr marL="425450" lvl="0" indent="-285750" algn="just">
              <a:buFont typeface="Arial" panose="020B0604020202020204" pitchFamily="34" charset="0"/>
              <a:buChar char="•"/>
            </a:pPr>
            <a:endParaRPr lang="en-CA" sz="1600" dirty="0">
              <a:solidFill>
                <a:srgbClr val="FFC000"/>
              </a:solidFill>
            </a:endParaRPr>
          </a:p>
          <a:p>
            <a:pPr marL="425450" lvl="0" indent="-285750" algn="just">
              <a:buFont typeface="Arial" panose="020B0604020202020204" pitchFamily="34" charset="0"/>
              <a:buChar char="•"/>
            </a:pPr>
            <a:r>
              <a:rPr lang="en-CA" sz="1600" dirty="0">
                <a:solidFill>
                  <a:srgbClr val="FFC000"/>
                </a:solidFill>
              </a:rPr>
              <a:t>Easily startled, or “on-guard” all the time</a:t>
            </a:r>
            <a:r>
              <a:rPr lang="en-CA" sz="1600" dirty="0">
                <a:solidFill>
                  <a:schemeClr val="tx1"/>
                </a:solidFill>
              </a:rPr>
              <a:t>.</a:t>
            </a:r>
            <a:endParaRPr lang="en-CA" sz="1600" dirty="0">
              <a:solidFill>
                <a:srgbClr val="FFC000"/>
              </a:solidFill>
            </a:endParaRPr>
          </a:p>
          <a:p>
            <a:pPr marL="425450" lvl="0" indent="-285750" algn="just">
              <a:buFont typeface="Arial" panose="020B0604020202020204" pitchFamily="34" charset="0"/>
              <a:buChar char="•"/>
            </a:pPr>
            <a:endParaRPr lang="en-CA" sz="1600" dirty="0">
              <a:solidFill>
                <a:srgbClr val="FFC000"/>
              </a:solidFill>
            </a:endParaRPr>
          </a:p>
          <a:p>
            <a:pPr marL="425450" lvl="0" indent="-285750" algn="just">
              <a:buFont typeface="Arial" panose="020B0604020202020204" pitchFamily="34" charset="0"/>
              <a:buChar char="•"/>
            </a:pPr>
            <a:r>
              <a:rPr lang="en-CA" sz="1600" dirty="0">
                <a:solidFill>
                  <a:srgbClr val="FFC000"/>
                </a:solidFill>
              </a:rPr>
              <a:t>Physical signs of stress </a:t>
            </a:r>
            <a:r>
              <a:rPr lang="en-CA" sz="1600" dirty="0">
                <a:solidFill>
                  <a:schemeClr val="tx1"/>
                </a:solidFill>
              </a:rPr>
              <a:t>(e.g., </a:t>
            </a:r>
            <a:r>
              <a:rPr lang="en-CA" sz="1600" dirty="0">
                <a:solidFill>
                  <a:srgbClr val="FFC000"/>
                </a:solidFill>
              </a:rPr>
              <a:t>racing heart rate</a:t>
            </a:r>
            <a:r>
              <a:rPr lang="en-CA" sz="1600" dirty="0">
                <a:solidFill>
                  <a:schemeClr val="tx1"/>
                </a:solidFill>
              </a:rPr>
              <a:t>).</a:t>
            </a:r>
          </a:p>
          <a:p>
            <a:pPr marL="425450" lvl="0" indent="-285750" algn="just">
              <a:buFont typeface="Arial" panose="020B0604020202020204" pitchFamily="34" charset="0"/>
              <a:buChar char="•"/>
            </a:pPr>
            <a:endParaRPr lang="en-CA" sz="1600" dirty="0">
              <a:solidFill>
                <a:srgbClr val="FFC000"/>
              </a:solidFill>
            </a:endParaRPr>
          </a:p>
          <a:p>
            <a:pPr marL="425450" lvl="0" indent="-285750" algn="just">
              <a:buFont typeface="Arial" panose="020B0604020202020204" pitchFamily="34" charset="0"/>
              <a:buChar char="•"/>
            </a:pPr>
            <a:r>
              <a:rPr lang="en-CA" sz="1600" dirty="0">
                <a:solidFill>
                  <a:srgbClr val="FFC000"/>
                </a:solidFill>
              </a:rPr>
              <a:t>Nightmares </a:t>
            </a:r>
            <a:r>
              <a:rPr lang="en-CA" sz="1600" dirty="0">
                <a:solidFill>
                  <a:schemeClr val="tx1"/>
                </a:solidFill>
              </a:rPr>
              <a:t>or</a:t>
            </a:r>
            <a:r>
              <a:rPr lang="en-CA" sz="1600" dirty="0">
                <a:solidFill>
                  <a:srgbClr val="FFC000"/>
                </a:solidFill>
              </a:rPr>
              <a:t> recurrent thoughts about the traumatic situation</a:t>
            </a:r>
            <a:r>
              <a:rPr lang="en-CA" sz="1600" dirty="0">
                <a:solidFill>
                  <a:schemeClr val="tx1"/>
                </a:solidFill>
              </a:rPr>
              <a:t>.</a:t>
            </a:r>
            <a:endParaRPr lang="en-CA" sz="1600" dirty="0">
              <a:solidFill>
                <a:srgbClr val="FFC000"/>
              </a:solidFill>
            </a:endParaRPr>
          </a:p>
          <a:p>
            <a:pPr marL="425450" lvl="0" indent="-285750" algn="just">
              <a:buFont typeface="Arial" panose="020B0604020202020204" pitchFamily="34" charset="0"/>
              <a:buChar char="•"/>
            </a:pPr>
            <a:endParaRPr lang="en-CA" sz="1600" dirty="0">
              <a:solidFill>
                <a:srgbClr val="FFC000"/>
              </a:solidFill>
            </a:endParaRPr>
          </a:p>
          <a:p>
            <a:pPr marL="425450" lvl="0" indent="-285750" algn="just">
              <a:buFont typeface="Arial" panose="020B0604020202020204" pitchFamily="34" charset="0"/>
              <a:buChar char="•"/>
            </a:pPr>
            <a:r>
              <a:rPr lang="en-CA" sz="1600" dirty="0">
                <a:solidFill>
                  <a:srgbClr val="FFC000"/>
                </a:solidFill>
              </a:rPr>
              <a:t>Feeling others’ traumatic circumstances as if they are your own</a:t>
            </a:r>
            <a:r>
              <a:rPr lang="en-CA" sz="1600" dirty="0">
                <a:solidFill>
                  <a:schemeClr val="tx1"/>
                </a:solidFill>
              </a:rPr>
              <a:t>.</a:t>
            </a:r>
            <a:endParaRPr lang="en-CA" sz="1600" dirty="0">
              <a:solidFill>
                <a:srgbClr val="FFC000"/>
              </a:solidFill>
            </a:endParaRPr>
          </a:p>
        </p:txBody>
      </p:sp>
      <p:pic>
        <p:nvPicPr>
          <p:cNvPr id="7" name="Picture 6">
            <a:extLst>
              <a:ext uri="{FF2B5EF4-FFF2-40B4-BE49-F238E27FC236}">
                <a16:creationId xmlns:a16="http://schemas.microsoft.com/office/drawing/2014/main" id="{3F0F8342-B068-004A-A414-DC6571DB6C04}"/>
              </a:ext>
            </a:extLst>
          </p:cNvPr>
          <p:cNvPicPr>
            <a:picLocks noChangeAspect="1"/>
          </p:cNvPicPr>
          <p:nvPr/>
        </p:nvPicPr>
        <p:blipFill>
          <a:blip r:embed="rId3"/>
          <a:stretch>
            <a:fillRect/>
          </a:stretch>
        </p:blipFill>
        <p:spPr>
          <a:xfrm>
            <a:off x="7092960" y="0"/>
            <a:ext cx="2223479" cy="1718143"/>
          </a:xfrm>
          <a:prstGeom prst="rect">
            <a:avLst/>
          </a:prstGeom>
        </p:spPr>
      </p:pic>
      <p:sp>
        <p:nvSpPr>
          <p:cNvPr id="8" name="Title 3">
            <a:extLst>
              <a:ext uri="{FF2B5EF4-FFF2-40B4-BE49-F238E27FC236}">
                <a16:creationId xmlns:a16="http://schemas.microsoft.com/office/drawing/2014/main" id="{E339AE74-9137-AA44-86E2-09B8F4C03691}"/>
              </a:ext>
            </a:extLst>
          </p:cNvPr>
          <p:cNvSpPr txBox="1">
            <a:spLocks/>
          </p:cNvSpPr>
          <p:nvPr/>
        </p:nvSpPr>
        <p:spPr>
          <a:xfrm>
            <a:off x="630381" y="208418"/>
            <a:ext cx="7265400" cy="677078"/>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Saira SemiCondensed Medium"/>
              <a:buNone/>
              <a:defRPr sz="2400" b="0" i="0" u="none" strike="noStrike" cap="none">
                <a:solidFill>
                  <a:schemeClr val="accent2"/>
                </a:solidFill>
                <a:latin typeface="Saira SemiCondensed Medium"/>
                <a:ea typeface="Saira SemiCondensed Medium"/>
                <a:cs typeface="Saira SemiCondensed Medium"/>
                <a:sym typeface="Saira SemiCondensed Medium"/>
              </a:defRPr>
            </a:lvl1pPr>
            <a:lvl2pPr marR="0" lvl="1"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2pPr>
            <a:lvl3pPr marR="0" lvl="2"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3pPr>
            <a:lvl4pPr marR="0" lvl="3"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4pPr>
            <a:lvl5pPr marR="0" lvl="4"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5pPr>
            <a:lvl6pPr marR="0" lvl="5"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6pPr>
            <a:lvl7pPr marR="0" lvl="6"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7pPr>
            <a:lvl8pPr marR="0" lvl="7"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8pPr>
            <a:lvl9pPr marR="0" lvl="8" algn="ctr"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9pPr>
          </a:lstStyle>
          <a:p>
            <a:r>
              <a:rPr lang="en-US" sz="3200" dirty="0">
                <a:solidFill>
                  <a:schemeClr val="tx1"/>
                </a:solidFill>
              </a:rPr>
              <a:t>Signs of Psychological Impact</a:t>
            </a:r>
          </a:p>
        </p:txBody>
      </p:sp>
    </p:spTree>
    <p:extLst>
      <p:ext uri="{BB962C8B-B14F-4D97-AF65-F5344CB8AC3E}">
        <p14:creationId xmlns:p14="http://schemas.microsoft.com/office/powerpoint/2010/main" val="3921365098"/>
      </p:ext>
    </p:extLst>
  </p:cSld>
  <p:clrMapOvr>
    <a:masterClrMapping/>
  </p:clrMapOvr>
</p:sld>
</file>

<file path=ppt/theme/theme1.xml><?xml version="1.0" encoding="utf-8"?>
<a:theme xmlns:a="http://schemas.openxmlformats.org/drawingml/2006/main" name="COVID-19 by Slidesgo">
  <a:themeElements>
    <a:clrScheme name="Simple Light">
      <a:dk1>
        <a:srgbClr val="FFFFFF"/>
      </a:dk1>
      <a:lt1>
        <a:srgbClr val="00151F"/>
      </a:lt1>
      <a:dk2>
        <a:srgbClr val="00287F"/>
      </a:dk2>
      <a:lt2>
        <a:srgbClr val="00C5FF"/>
      </a:lt2>
      <a:accent1>
        <a:srgbClr val="6CF6EA"/>
      </a:accent1>
      <a:accent2>
        <a:srgbClr val="FFFFFF"/>
      </a:accent2>
      <a:accent3>
        <a:srgbClr val="00151F"/>
      </a:accent3>
      <a:accent4>
        <a:srgbClr val="00287F"/>
      </a:accent4>
      <a:accent5>
        <a:srgbClr val="00C5FF"/>
      </a:accent5>
      <a:accent6>
        <a:srgbClr val="6CF6E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2837</Words>
  <Application>Microsoft Macintosh PowerPoint</Application>
  <PresentationFormat>On-screen Show (16:9)</PresentationFormat>
  <Paragraphs>270</Paragraphs>
  <Slides>26</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Anaheim</vt:lpstr>
      <vt:lpstr>Arial</vt:lpstr>
      <vt:lpstr>Bahiana</vt:lpstr>
      <vt:lpstr>Muli Regular</vt:lpstr>
      <vt:lpstr>Roboto Slab Regular</vt:lpstr>
      <vt:lpstr>Saira SemiCondensed Medium</vt:lpstr>
      <vt:lpstr>Saira SemiCondensed SemiBold</vt:lpstr>
      <vt:lpstr>COVID-19 by Slidesgo</vt:lpstr>
      <vt:lpstr>COPING with COVID-19 for Public Safety Personnel</vt:lpstr>
      <vt:lpstr>Overview of Presentation</vt:lpstr>
      <vt:lpstr>PowerPoint Presentation</vt:lpstr>
      <vt:lpstr>PowerPoint Presentation</vt:lpstr>
      <vt:lpstr>Things to Consider When Responding  to COVID-19</vt:lpstr>
      <vt:lpstr>Preparing for the long haul.</vt:lpstr>
      <vt:lpstr>During the long haul.</vt:lpstr>
      <vt:lpstr>Common Signs that Stress is not being managed effectively</vt:lpstr>
      <vt:lpstr>PowerPoint Presentation</vt:lpstr>
      <vt:lpstr>Interpersonal Psychological Impact </vt:lpstr>
      <vt:lpstr>Responder Self-Care Techniques</vt:lpstr>
      <vt:lpstr>It is Important to Remember:</vt:lpstr>
      <vt:lpstr>PowerPoint Presentation</vt:lpstr>
      <vt:lpstr>Tips for Families Supporting PSP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dc:title>
  <cp:lastModifiedBy>JEFF SYCH</cp:lastModifiedBy>
  <cp:revision>497</cp:revision>
  <cp:lastPrinted>2020-03-26T21:19:06Z</cp:lastPrinted>
  <dcterms:modified xsi:type="dcterms:W3CDTF">2020-03-27T00:41:32Z</dcterms:modified>
</cp:coreProperties>
</file>